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80" r:id="rId2"/>
    <p:sldId id="444" r:id="rId3"/>
    <p:sldId id="460" r:id="rId4"/>
    <p:sldId id="488" r:id="rId5"/>
    <p:sldId id="489" r:id="rId6"/>
    <p:sldId id="377" r:id="rId7"/>
    <p:sldId id="525" r:id="rId8"/>
    <p:sldId id="523" r:id="rId9"/>
    <p:sldId id="522" r:id="rId10"/>
    <p:sldId id="510" r:id="rId11"/>
    <p:sldId id="532" r:id="rId12"/>
    <p:sldId id="529" r:id="rId13"/>
    <p:sldId id="530" r:id="rId14"/>
    <p:sldId id="531" r:id="rId15"/>
    <p:sldId id="533" r:id="rId16"/>
    <p:sldId id="526" r:id="rId17"/>
    <p:sldId id="535" r:id="rId18"/>
    <p:sldId id="536" r:id="rId19"/>
    <p:sldId id="537" r:id="rId20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pos="18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666633"/>
    <a:srgbClr val="B9D2D1"/>
    <a:srgbClr val="5F9191"/>
    <a:srgbClr val="C5C48A"/>
    <a:srgbClr val="808000"/>
    <a:srgbClr val="FFFFCC"/>
    <a:srgbClr val="FFFF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86679" autoAdjust="0"/>
  </p:normalViewPr>
  <p:slideViewPr>
    <p:cSldViewPr showGuides="1">
      <p:cViewPr varScale="1">
        <p:scale>
          <a:sx n="88" d="100"/>
          <a:sy n="88" d="100"/>
        </p:scale>
        <p:origin x="1181" y="62"/>
      </p:cViewPr>
      <p:guideLst>
        <p:guide orient="horz" pos="391"/>
        <p:guide pos="18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acteone-my.sharepoint.com/personal/r_van-duinen_acteon-environment_eu/Documents/Acteon/Projects/OECD/Part%20II/16052019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acteone-my.sharepoint.com/personal/r_van-duinen_acteon-environment_eu/Documents/Acteon/Projects/OECD/Part%20II/16052019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acteone-my.sharepoint.com/personal/r_van-duinen_acteon-environment_eu/Documents/Acteon/Projects/OECD/Part%20II/16052019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4940215806358"/>
          <c:y val="2.7777777777777776E-2"/>
          <c:w val="0.80282152230971127"/>
          <c:h val="0.8988679554978791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Supply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Sheet1!$A$2:$A$29</c:f>
              <c:strCache>
                <c:ptCount val="28"/>
                <c:pt idx="0">
                  <c:v>Malta</c:v>
                </c:pt>
                <c:pt idx="1">
                  <c:v>Estonia</c:v>
                </c:pt>
                <c:pt idx="2">
                  <c:v>Latvia</c:v>
                </c:pt>
                <c:pt idx="3">
                  <c:v>Lithuania</c:v>
                </c:pt>
                <c:pt idx="4">
                  <c:v>Cyprus</c:v>
                </c:pt>
                <c:pt idx="5">
                  <c:v>Croatia</c:v>
                </c:pt>
                <c:pt idx="6">
                  <c:v>Luxembourg</c:v>
                </c:pt>
                <c:pt idx="7">
                  <c:v>Bulgaria</c:v>
                </c:pt>
                <c:pt idx="8">
                  <c:v>Finland</c:v>
                </c:pt>
                <c:pt idx="9">
                  <c:v>Slovakia</c:v>
                </c:pt>
                <c:pt idx="10">
                  <c:v>Slovenia</c:v>
                </c:pt>
                <c:pt idx="11">
                  <c:v>Romania</c:v>
                </c:pt>
                <c:pt idx="12">
                  <c:v>Hungary</c:v>
                </c:pt>
                <c:pt idx="13">
                  <c:v>Portugal</c:v>
                </c:pt>
                <c:pt idx="14">
                  <c:v>Denmark</c:v>
                </c:pt>
                <c:pt idx="15">
                  <c:v>Sweden</c:v>
                </c:pt>
                <c:pt idx="16">
                  <c:v>Ireland</c:v>
                </c:pt>
                <c:pt idx="17">
                  <c:v>Greece</c:v>
                </c:pt>
                <c:pt idx="18">
                  <c:v>Austria</c:v>
                </c:pt>
                <c:pt idx="19">
                  <c:v>Czech Republic</c:v>
                </c:pt>
                <c:pt idx="20">
                  <c:v>Belgium</c:v>
                </c:pt>
                <c:pt idx="21">
                  <c:v>Poland</c:v>
                </c:pt>
                <c:pt idx="22">
                  <c:v>Netherlands</c:v>
                </c:pt>
                <c:pt idx="23">
                  <c:v>Spain</c:v>
                </c:pt>
                <c:pt idx="24">
                  <c:v>Italy</c:v>
                </c:pt>
                <c:pt idx="25">
                  <c:v>United Kingdom</c:v>
                </c:pt>
                <c:pt idx="26">
                  <c:v>France</c:v>
                </c:pt>
                <c:pt idx="27">
                  <c:v>Germany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41.169891304347829</c:v>
                </c:pt>
                <c:pt idx="1">
                  <c:v>69.827959697733007</c:v>
                </c:pt>
                <c:pt idx="2">
                  <c:v>99.967962085308045</c:v>
                </c:pt>
                <c:pt idx="3">
                  <c:v>119.74261224489796</c:v>
                </c:pt>
                <c:pt idx="4">
                  <c:v>219.62839826839829</c:v>
                </c:pt>
                <c:pt idx="5">
                  <c:v>393.94</c:v>
                </c:pt>
                <c:pt idx="6">
                  <c:v>129.52780763790665</c:v>
                </c:pt>
                <c:pt idx="7">
                  <c:v>420.78000000000003</c:v>
                </c:pt>
                <c:pt idx="8">
                  <c:v>319.38586956521738</c:v>
                </c:pt>
                <c:pt idx="9">
                  <c:v>225.79032258064518</c:v>
                </c:pt>
                <c:pt idx="10">
                  <c:v>316.56994746059547</c:v>
                </c:pt>
                <c:pt idx="11">
                  <c:v>881.10737864077669</c:v>
                </c:pt>
                <c:pt idx="12">
                  <c:v>447.68744186046513</c:v>
                </c:pt>
                <c:pt idx="13">
                  <c:v>711.31464788732399</c:v>
                </c:pt>
                <c:pt idx="14">
                  <c:v>585.92116686114355</c:v>
                </c:pt>
                <c:pt idx="15" formatCode="#,##0">
                  <c:v>1349.44</c:v>
                </c:pt>
                <c:pt idx="16" formatCode="#,##0">
                  <c:v>823.55991561181429</c:v>
                </c:pt>
                <c:pt idx="17">
                  <c:v>995.23503054989817</c:v>
                </c:pt>
                <c:pt idx="18">
                  <c:v>440.52334384858045</c:v>
                </c:pt>
                <c:pt idx="19">
                  <c:v>1058.9480134680134</c:v>
                </c:pt>
                <c:pt idx="20">
                  <c:v>1734.6996444444444</c:v>
                </c:pt>
                <c:pt idx="21" formatCode="#,##0">
                  <c:v>1776.3030723781387</c:v>
                </c:pt>
                <c:pt idx="22" formatCode="#,##0">
                  <c:v>596.43210191082801</c:v>
                </c:pt>
                <c:pt idx="23" formatCode="#,##0">
                  <c:v>4301.9255999999996</c:v>
                </c:pt>
                <c:pt idx="24" formatCode="#,##0">
                  <c:v>9358.1019206680594</c:v>
                </c:pt>
                <c:pt idx="25">
                  <c:v>9903.0780952380956</c:v>
                </c:pt>
                <c:pt idx="26" formatCode="#,##0">
                  <c:v>7287.8680555555547</c:v>
                </c:pt>
                <c:pt idx="27" formatCode="#,##0">
                  <c:v>19299.107299270076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E-4771-A7E7-572C3F416C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Sanitation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Sheet1!$A$2:$A$29</c:f>
              <c:strCache>
                <c:ptCount val="28"/>
                <c:pt idx="0">
                  <c:v>Malta</c:v>
                </c:pt>
                <c:pt idx="1">
                  <c:v>Estonia</c:v>
                </c:pt>
                <c:pt idx="2">
                  <c:v>Latvia</c:v>
                </c:pt>
                <c:pt idx="3">
                  <c:v>Lithuania</c:v>
                </c:pt>
                <c:pt idx="4">
                  <c:v>Cyprus</c:v>
                </c:pt>
                <c:pt idx="5">
                  <c:v>Croatia</c:v>
                </c:pt>
                <c:pt idx="6">
                  <c:v>Luxembourg</c:v>
                </c:pt>
                <c:pt idx="7">
                  <c:v>Bulgaria</c:v>
                </c:pt>
                <c:pt idx="8">
                  <c:v>Finland</c:v>
                </c:pt>
                <c:pt idx="9">
                  <c:v>Slovakia</c:v>
                </c:pt>
                <c:pt idx="10">
                  <c:v>Slovenia</c:v>
                </c:pt>
                <c:pt idx="11">
                  <c:v>Romania</c:v>
                </c:pt>
                <c:pt idx="12">
                  <c:v>Hungary</c:v>
                </c:pt>
                <c:pt idx="13">
                  <c:v>Portugal</c:v>
                </c:pt>
                <c:pt idx="14">
                  <c:v>Denmark</c:v>
                </c:pt>
                <c:pt idx="15">
                  <c:v>Sweden</c:v>
                </c:pt>
                <c:pt idx="16">
                  <c:v>Ireland</c:v>
                </c:pt>
                <c:pt idx="17">
                  <c:v>Greece</c:v>
                </c:pt>
                <c:pt idx="18">
                  <c:v>Austria</c:v>
                </c:pt>
                <c:pt idx="19">
                  <c:v>Czech Republic</c:v>
                </c:pt>
                <c:pt idx="20">
                  <c:v>Belgium</c:v>
                </c:pt>
                <c:pt idx="21">
                  <c:v>Poland</c:v>
                </c:pt>
                <c:pt idx="22">
                  <c:v>Netherlands</c:v>
                </c:pt>
                <c:pt idx="23">
                  <c:v>Spain</c:v>
                </c:pt>
                <c:pt idx="24">
                  <c:v>Italy</c:v>
                </c:pt>
                <c:pt idx="25">
                  <c:v>United Kingdom</c:v>
                </c:pt>
                <c:pt idx="26">
                  <c:v>France</c:v>
                </c:pt>
                <c:pt idx="27">
                  <c:v>Germany</c:v>
                </c:pt>
              </c:strCache>
            </c:str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33.96</c:v>
                </c:pt>
                <c:pt idx="1">
                  <c:v>30.02</c:v>
                </c:pt>
                <c:pt idx="2">
                  <c:v>55.657499999999999</c:v>
                </c:pt>
                <c:pt idx="3">
                  <c:v>94.674000000000007</c:v>
                </c:pt>
                <c:pt idx="4">
                  <c:v>10.64</c:v>
                </c:pt>
                <c:pt idx="5">
                  <c:v>0</c:v>
                </c:pt>
                <c:pt idx="6">
                  <c:v>266.39999999999998</c:v>
                </c:pt>
                <c:pt idx="7">
                  <c:v>62.706000000000003</c:v>
                </c:pt>
                <c:pt idx="8">
                  <c:v>170.5</c:v>
                </c:pt>
                <c:pt idx="9">
                  <c:v>277.68</c:v>
                </c:pt>
                <c:pt idx="10">
                  <c:v>214.45999999999998</c:v>
                </c:pt>
                <c:pt idx="11">
                  <c:v>236.3</c:v>
                </c:pt>
                <c:pt idx="12">
                  <c:v>685.98</c:v>
                </c:pt>
                <c:pt idx="13">
                  <c:v>473.05000000000007</c:v>
                </c:pt>
                <c:pt idx="14">
                  <c:v>722.9</c:v>
                </c:pt>
                <c:pt idx="15">
                  <c:v>0.78</c:v>
                </c:pt>
                <c:pt idx="16">
                  <c:v>606.88599999999997</c:v>
                </c:pt>
                <c:pt idx="17">
                  <c:v>449.8</c:v>
                </c:pt>
                <c:pt idx="18" formatCode="#,##0">
                  <c:v>1097.0725</c:v>
                </c:pt>
                <c:pt idx="19" formatCode="#,##0">
                  <c:v>985.43666999999994</c:v>
                </c:pt>
                <c:pt idx="20" formatCode="#,##0">
                  <c:v>644.62333000000001</c:v>
                </c:pt>
                <c:pt idx="21" formatCode="#,##0">
                  <c:v>2633.0974999999999</c:v>
                </c:pt>
                <c:pt idx="22" formatCode="#,##0">
                  <c:v>4997.8600000000006</c:v>
                </c:pt>
                <c:pt idx="23" formatCode="#,##0">
                  <c:v>1403.4</c:v>
                </c:pt>
                <c:pt idx="24" formatCode="#,##0">
                  <c:v>2488.9175</c:v>
                </c:pt>
                <c:pt idx="25" formatCode="#,##0">
                  <c:v>5638.4324999999999</c:v>
                </c:pt>
                <c:pt idx="26" formatCode="#,##0">
                  <c:v>9101.3125</c:v>
                </c:pt>
                <c:pt idx="27" formatCode="#,##0">
                  <c:v>4084.2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E-4771-A7E7-572C3F416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793920"/>
        <c:axId val="121836672"/>
      </c:barChart>
      <c:catAx>
        <c:axId val="121793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121836672"/>
        <c:crosses val="autoZero"/>
        <c:auto val="1"/>
        <c:lblAlgn val="ctr"/>
        <c:lblOffset val="100"/>
        <c:noMultiLvlLbl val="0"/>
      </c:catAx>
      <c:valAx>
        <c:axId val="121836672"/>
        <c:scaling>
          <c:orientation val="minMax"/>
          <c:max val="23000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21793920"/>
        <c:crosses val="autoZero"/>
        <c:crossBetween val="between"/>
        <c:majorUnit val="200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39297499270924469"/>
          <c:y val="0.43425899469288526"/>
          <c:w val="0.22172152960046662"/>
          <c:h val="6.345164350035716E-2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94940215806358"/>
          <c:y val="2.7777777777777776E-2"/>
          <c:w val="0.80282152230971127"/>
          <c:h val="0.8988679554978791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Supply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Sheet1!$A$2:$A$29</c:f>
              <c:strCache>
                <c:ptCount val="28"/>
                <c:pt idx="0">
                  <c:v>Romania</c:v>
                </c:pt>
                <c:pt idx="1">
                  <c:v>Bulgaria</c:v>
                </c:pt>
                <c:pt idx="2">
                  <c:v>Lithuania</c:v>
                </c:pt>
                <c:pt idx="3">
                  <c:v>Estonia</c:v>
                </c:pt>
                <c:pt idx="4">
                  <c:v>Latvia</c:v>
                </c:pt>
                <c:pt idx="5">
                  <c:v>Finland</c:v>
                </c:pt>
                <c:pt idx="6">
                  <c:v>Croatia</c:v>
                </c:pt>
                <c:pt idx="7">
                  <c:v>Slovakia</c:v>
                </c:pt>
                <c:pt idx="8">
                  <c:v>Portugal</c:v>
                </c:pt>
                <c:pt idx="9">
                  <c:v>Hungary</c:v>
                </c:pt>
                <c:pt idx="10">
                  <c:v>Poland</c:v>
                </c:pt>
                <c:pt idx="11">
                  <c:v>Spain</c:v>
                </c:pt>
                <c:pt idx="12">
                  <c:v>Greece</c:v>
                </c:pt>
                <c:pt idx="13">
                  <c:v>Sweden</c:v>
                </c:pt>
                <c:pt idx="14">
                  <c:v>Malta</c:v>
                </c:pt>
                <c:pt idx="15">
                  <c:v>Austria</c:v>
                </c:pt>
                <c:pt idx="16">
                  <c:v>Czech Republic</c:v>
                </c:pt>
                <c:pt idx="17">
                  <c:v>Italy</c:v>
                </c:pt>
                <c:pt idx="18">
                  <c:v>Belgium</c:v>
                </c:pt>
                <c:pt idx="19">
                  <c:v>Denmark</c:v>
                </c:pt>
                <c:pt idx="20">
                  <c:v>United Kingdom</c:v>
                </c:pt>
                <c:pt idx="21">
                  <c:v>France</c:v>
                </c:pt>
                <c:pt idx="22">
                  <c:v>Slovenia</c:v>
                </c:pt>
                <c:pt idx="23">
                  <c:v>Cyprus</c:v>
                </c:pt>
                <c:pt idx="24">
                  <c:v>Germany</c:v>
                </c:pt>
                <c:pt idx="25">
                  <c:v>Ireland</c:v>
                </c:pt>
                <c:pt idx="26">
                  <c:v>Netherlands</c:v>
                </c:pt>
                <c:pt idx="27">
                  <c:v>Luxembourg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43.996814891004846</c:v>
                </c:pt>
                <c:pt idx="1">
                  <c:v>57.753308194809847</c:v>
                </c:pt>
                <c:pt idx="2">
                  <c:v>40.201327321540063</c:v>
                </c:pt>
                <c:pt idx="3">
                  <c:v>52.854002502167063</c:v>
                </c:pt>
                <c:pt idx="4">
                  <c:v>49.338597648394668</c:v>
                </c:pt>
                <c:pt idx="5">
                  <c:v>58.870280135620966</c:v>
                </c:pt>
                <c:pt idx="6">
                  <c:v>92.473718205909378</c:v>
                </c:pt>
                <c:pt idx="7">
                  <c:v>41.74360154469133</c:v>
                </c:pt>
                <c:pt idx="8">
                  <c:v>67.86766662288457</c:v>
                </c:pt>
                <c:pt idx="9">
                  <c:v>45.166770934897784</c:v>
                </c:pt>
                <c:pt idx="10">
                  <c:v>46.692592029976012</c:v>
                </c:pt>
                <c:pt idx="11">
                  <c:v>92.24669739210988</c:v>
                </c:pt>
                <c:pt idx="12">
                  <c:v>90.478810480246494</c:v>
                </c:pt>
                <c:pt idx="13">
                  <c:v>141.01752024394159</c:v>
                </c:pt>
                <c:pt idx="14">
                  <c:v>97.622508163719388</c:v>
                </c:pt>
                <c:pt idx="15">
                  <c:v>52.04880582364914</c:v>
                </c:pt>
                <c:pt idx="16">
                  <c:v>100.73898991676053</c:v>
                </c:pt>
                <c:pt idx="17">
                  <c:v>155.95671849673033</c:v>
                </c:pt>
                <c:pt idx="18">
                  <c:v>155.78734099885079</c:v>
                </c:pt>
                <c:pt idx="19">
                  <c:v>104.51410542709949</c:v>
                </c:pt>
                <c:pt idx="20">
                  <c:v>154.90528817233974</c:v>
                </c:pt>
                <c:pt idx="21">
                  <c:v>110.99865152710385</c:v>
                </c:pt>
                <c:pt idx="22">
                  <c:v>153.84702550895369</c:v>
                </c:pt>
                <c:pt idx="23">
                  <c:v>257.01672390096059</c:v>
                </c:pt>
                <c:pt idx="24">
                  <c:v>239.42002061521671</c:v>
                </c:pt>
                <c:pt idx="25">
                  <c:v>179.19740538680529</c:v>
                </c:pt>
                <c:pt idx="26">
                  <c:v>35.546031493282435</c:v>
                </c:pt>
                <c:pt idx="27">
                  <c:v>241.08333483084357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D-418E-8D05-CDE76E0101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Sanitation</c:v>
                </c:pt>
              </c:strCache>
            </c:strRef>
          </c:tx>
          <c:spPr>
            <a:solidFill>
              <a:srgbClr val="666633"/>
            </a:solidFill>
          </c:spPr>
          <c:invertIfNegative val="0"/>
          <c:cat>
            <c:strRef>
              <c:f>Sheet1!$A$2:$A$29</c:f>
              <c:strCache>
                <c:ptCount val="28"/>
                <c:pt idx="0">
                  <c:v>Romania</c:v>
                </c:pt>
                <c:pt idx="1">
                  <c:v>Bulgaria</c:v>
                </c:pt>
                <c:pt idx="2">
                  <c:v>Lithuania</c:v>
                </c:pt>
                <c:pt idx="3">
                  <c:v>Estonia</c:v>
                </c:pt>
                <c:pt idx="4">
                  <c:v>Latvia</c:v>
                </c:pt>
                <c:pt idx="5">
                  <c:v>Finland</c:v>
                </c:pt>
                <c:pt idx="6">
                  <c:v>Croatia</c:v>
                </c:pt>
                <c:pt idx="7">
                  <c:v>Slovakia</c:v>
                </c:pt>
                <c:pt idx="8">
                  <c:v>Portugal</c:v>
                </c:pt>
                <c:pt idx="9">
                  <c:v>Hungary</c:v>
                </c:pt>
                <c:pt idx="10">
                  <c:v>Poland</c:v>
                </c:pt>
                <c:pt idx="11">
                  <c:v>Spain</c:v>
                </c:pt>
                <c:pt idx="12">
                  <c:v>Greece</c:v>
                </c:pt>
                <c:pt idx="13">
                  <c:v>Sweden</c:v>
                </c:pt>
                <c:pt idx="14">
                  <c:v>Malta</c:v>
                </c:pt>
                <c:pt idx="15">
                  <c:v>Austria</c:v>
                </c:pt>
                <c:pt idx="16">
                  <c:v>Czech Republic</c:v>
                </c:pt>
                <c:pt idx="17">
                  <c:v>Italy</c:v>
                </c:pt>
                <c:pt idx="18">
                  <c:v>Belgium</c:v>
                </c:pt>
                <c:pt idx="19">
                  <c:v>Denmark</c:v>
                </c:pt>
                <c:pt idx="20">
                  <c:v>United Kingdom</c:v>
                </c:pt>
                <c:pt idx="21">
                  <c:v>France</c:v>
                </c:pt>
                <c:pt idx="22">
                  <c:v>Slovenia</c:v>
                </c:pt>
                <c:pt idx="23">
                  <c:v>Cyprus</c:v>
                </c:pt>
                <c:pt idx="24">
                  <c:v>Germany</c:v>
                </c:pt>
                <c:pt idx="25">
                  <c:v>Ireland</c:v>
                </c:pt>
                <c:pt idx="26">
                  <c:v>Netherlands</c:v>
                </c:pt>
                <c:pt idx="27">
                  <c:v>Luxembourg</c:v>
                </c:pt>
              </c:strCache>
            </c:strRef>
          </c:cat>
          <c:val>
            <c:numRef>
              <c:f>Sheet1!$C$2:$C$29</c:f>
              <c:numCache>
                <c:formatCode>General</c:formatCode>
                <c:ptCount val="28"/>
                <c:pt idx="0" formatCode="#,##0">
                  <c:v>11.799296670040745</c:v>
                </c:pt>
                <c:pt idx="1">
                  <c:v>8.6065852551541102</c:v>
                </c:pt>
                <c:pt idx="2" formatCode="#,##0">
                  <c:v>31.785012799415128</c:v>
                </c:pt>
                <c:pt idx="3">
                  <c:v>22.722662411781268</c:v>
                </c:pt>
                <c:pt idx="4" formatCode="#,##0">
                  <c:v>27.469430618903314</c:v>
                </c:pt>
                <c:pt idx="5">
                  <c:v>31.427134759553851</c:v>
                </c:pt>
                <c:pt idx="6">
                  <c:v>0</c:v>
                </c:pt>
                <c:pt idx="7" formatCode="#,##0">
                  <c:v>51.336847144056939</c:v>
                </c:pt>
                <c:pt idx="8" formatCode="#,##0">
                  <c:v>45.134456026331016</c:v>
                </c:pt>
                <c:pt idx="9">
                  <c:v>69.207886192121734</c:v>
                </c:pt>
                <c:pt idx="10">
                  <c:v>69.214622917950479</c:v>
                </c:pt>
                <c:pt idx="11">
                  <c:v>30.093271515455083</c:v>
                </c:pt>
                <c:pt idx="12">
                  <c:v>40.892219128911009</c:v>
                </c:pt>
                <c:pt idx="13" formatCode="#,##0">
                  <c:v>8.1510601279252456E-2</c:v>
                </c:pt>
                <c:pt idx="14">
                  <c:v>80.526333011955174</c:v>
                </c:pt>
                <c:pt idx="15">
                  <c:v>129.62153839137423</c:v>
                </c:pt>
                <c:pt idx="16">
                  <c:v>93.745767969878415</c:v>
                </c:pt>
                <c:pt idx="17">
                  <c:v>41.478860692016859</c:v>
                </c:pt>
                <c:pt idx="18">
                  <c:v>57.891378976264569</c:v>
                </c:pt>
                <c:pt idx="19">
                  <c:v>128.94780234344302</c:v>
                </c:pt>
                <c:pt idx="20" formatCode="#,##0">
                  <c:v>88.197124454948224</c:v>
                </c:pt>
                <c:pt idx="21">
                  <c:v>138.61851050619276</c:v>
                </c:pt>
                <c:pt idx="22" formatCode="#,##0">
                  <c:v>104.22351633601319</c:v>
                </c:pt>
                <c:pt idx="23">
                  <c:v>12.451294841044712</c:v>
                </c:pt>
                <c:pt idx="24">
                  <c:v>50.667589595382559</c:v>
                </c:pt>
                <c:pt idx="25">
                  <c:v>132.05159030206764</c:v>
                </c:pt>
                <c:pt idx="26">
                  <c:v>297.86138001266983</c:v>
                </c:pt>
                <c:pt idx="27">
                  <c:v>495.83638888165063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D-418E-8D05-CDE76E010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859456"/>
        <c:axId val="121865344"/>
      </c:barChart>
      <c:catAx>
        <c:axId val="121859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121865344"/>
        <c:crosses val="autoZero"/>
        <c:auto val="1"/>
        <c:lblAlgn val="ctr"/>
        <c:lblOffset val="100"/>
        <c:noMultiLvlLbl val="0"/>
      </c:catAx>
      <c:valAx>
        <c:axId val="121865344"/>
        <c:scaling>
          <c:orientation val="minMax"/>
          <c:max val="750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2185945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54373057794009938"/>
          <c:y val="0.43769534514645381"/>
          <c:w val="0.22168114006750059"/>
          <c:h val="8.8087967547768015E-2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4940215806358"/>
          <c:y val="2.7777777777777776E-2"/>
          <c:w val="0.82007905847310336"/>
          <c:h val="0.8988679554978791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BAU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Sheet1!$A$2:$A$28</c:f>
              <c:strCache>
                <c:ptCount val="27"/>
                <c:pt idx="0">
                  <c:v>Greece</c:v>
                </c:pt>
                <c:pt idx="1">
                  <c:v>Lithuania</c:v>
                </c:pt>
                <c:pt idx="2">
                  <c:v>Estonia</c:v>
                </c:pt>
                <c:pt idx="3">
                  <c:v>Hungary</c:v>
                </c:pt>
                <c:pt idx="4">
                  <c:v>Finland</c:v>
                </c:pt>
                <c:pt idx="5">
                  <c:v>Latvia</c:v>
                </c:pt>
                <c:pt idx="6">
                  <c:v>Czech Republic</c:v>
                </c:pt>
                <c:pt idx="7">
                  <c:v>Slovenia</c:v>
                </c:pt>
                <c:pt idx="8">
                  <c:v>Poland</c:v>
                </c:pt>
                <c:pt idx="9">
                  <c:v>Portugal</c:v>
                </c:pt>
                <c:pt idx="10">
                  <c:v>Germany</c:v>
                </c:pt>
                <c:pt idx="11">
                  <c:v>France</c:v>
                </c:pt>
                <c:pt idx="12">
                  <c:v>Sweden</c:v>
                </c:pt>
                <c:pt idx="13">
                  <c:v>Belgium</c:v>
                </c:pt>
                <c:pt idx="14">
                  <c:v>Malta</c:v>
                </c:pt>
                <c:pt idx="15">
                  <c:v>Denmark</c:v>
                </c:pt>
                <c:pt idx="16">
                  <c:v>Austria</c:v>
                </c:pt>
                <c:pt idx="17">
                  <c:v>United Kingdom</c:v>
                </c:pt>
                <c:pt idx="18">
                  <c:v>Italy</c:v>
                </c:pt>
                <c:pt idx="19">
                  <c:v>Slovakia</c:v>
                </c:pt>
                <c:pt idx="20">
                  <c:v>Netherlands</c:v>
                </c:pt>
                <c:pt idx="21">
                  <c:v>Spain</c:v>
                </c:pt>
                <c:pt idx="22">
                  <c:v>Cyprus</c:v>
                </c:pt>
                <c:pt idx="23">
                  <c:v>Croatia</c:v>
                </c:pt>
                <c:pt idx="24">
                  <c:v>Ireland</c:v>
                </c:pt>
                <c:pt idx="25">
                  <c:v>Bulgaria</c:v>
                </c:pt>
                <c:pt idx="26">
                  <c:v>Romania</c:v>
                </c:pt>
              </c:strCache>
            </c:strRef>
          </c:cat>
          <c:val>
            <c:numRef>
              <c:f>Sheet1!$B$2:$B$28</c:f>
              <c:numCache>
                <c:formatCode>#,##0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1.3176065865930984</c:v>
                </c:pt>
                <c:pt idx="3">
                  <c:v>33.055413977578098</c:v>
                </c:pt>
                <c:pt idx="4">
                  <c:v>21.495943637230379</c:v>
                </c:pt>
                <c:pt idx="5">
                  <c:v>0</c:v>
                </c:pt>
                <c:pt idx="6">
                  <c:v>33.800733466484886</c:v>
                </c:pt>
                <c:pt idx="7">
                  <c:v>72.7906377035128</c:v>
                </c:pt>
                <c:pt idx="8">
                  <c:v>7.7664817584754697</c:v>
                </c:pt>
                <c:pt idx="9">
                  <c:v>31.907988102115901</c:v>
                </c:pt>
                <c:pt idx="10">
                  <c:v>144.70160641181215</c:v>
                </c:pt>
                <c:pt idx="11">
                  <c:v>150.65473711600623</c:v>
                </c:pt>
                <c:pt idx="12">
                  <c:v>176.13226720750436</c:v>
                </c:pt>
                <c:pt idx="13">
                  <c:v>129.59249562164527</c:v>
                </c:pt>
                <c:pt idx="14">
                  <c:v>177.14705578910889</c:v>
                </c:pt>
                <c:pt idx="15">
                  <c:v>212.99618673580892</c:v>
                </c:pt>
                <c:pt idx="16">
                  <c:v>212.4549431875013</c:v>
                </c:pt>
                <c:pt idx="17">
                  <c:v>224.79001708878934</c:v>
                </c:pt>
                <c:pt idx="18">
                  <c:v>37.373469765910116</c:v>
                </c:pt>
                <c:pt idx="19">
                  <c:v>15.044775615976752</c:v>
                </c:pt>
                <c:pt idx="20">
                  <c:v>296.2204337003281</c:v>
                </c:pt>
                <c:pt idx="21">
                  <c:v>34.842765953172751</c:v>
                </c:pt>
                <c:pt idx="22">
                  <c:v>157.93107849463456</c:v>
                </c:pt>
                <c:pt idx="23">
                  <c:v>9.529861439034077</c:v>
                </c:pt>
                <c:pt idx="24">
                  <c:v>430.24650418642432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1-42A3-BC1C-5625949D9A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Compliance and efficiency WS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Sheet1!$A$2:$A$28</c:f>
              <c:strCache>
                <c:ptCount val="27"/>
                <c:pt idx="0">
                  <c:v>Greece</c:v>
                </c:pt>
                <c:pt idx="1">
                  <c:v>Lithuania</c:v>
                </c:pt>
                <c:pt idx="2">
                  <c:v>Estonia</c:v>
                </c:pt>
                <c:pt idx="3">
                  <c:v>Hungary</c:v>
                </c:pt>
                <c:pt idx="4">
                  <c:v>Finland</c:v>
                </c:pt>
                <c:pt idx="5">
                  <c:v>Latvia</c:v>
                </c:pt>
                <c:pt idx="6">
                  <c:v>Czech Republic</c:v>
                </c:pt>
                <c:pt idx="7">
                  <c:v>Slovenia</c:v>
                </c:pt>
                <c:pt idx="8">
                  <c:v>Poland</c:v>
                </c:pt>
                <c:pt idx="9">
                  <c:v>Portugal</c:v>
                </c:pt>
                <c:pt idx="10">
                  <c:v>Germany</c:v>
                </c:pt>
                <c:pt idx="11">
                  <c:v>France</c:v>
                </c:pt>
                <c:pt idx="12">
                  <c:v>Sweden</c:v>
                </c:pt>
                <c:pt idx="13">
                  <c:v>Belgium</c:v>
                </c:pt>
                <c:pt idx="14">
                  <c:v>Malta</c:v>
                </c:pt>
                <c:pt idx="15">
                  <c:v>Denmark</c:v>
                </c:pt>
                <c:pt idx="16">
                  <c:v>Austria</c:v>
                </c:pt>
                <c:pt idx="17">
                  <c:v>United Kingdom</c:v>
                </c:pt>
                <c:pt idx="18">
                  <c:v>Italy</c:v>
                </c:pt>
                <c:pt idx="19">
                  <c:v>Slovakia</c:v>
                </c:pt>
                <c:pt idx="20">
                  <c:v>Netherlands</c:v>
                </c:pt>
                <c:pt idx="21">
                  <c:v>Spain</c:v>
                </c:pt>
                <c:pt idx="22">
                  <c:v>Cyprus</c:v>
                </c:pt>
                <c:pt idx="23">
                  <c:v>Croatia</c:v>
                </c:pt>
                <c:pt idx="24">
                  <c:v>Ireland</c:v>
                </c:pt>
                <c:pt idx="25">
                  <c:v>Bulgaria</c:v>
                </c:pt>
                <c:pt idx="26">
                  <c:v>Romania</c:v>
                </c:pt>
              </c:strCache>
            </c:str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40.246755899649457</c:v>
                </c:pt>
                <c:pt idx="1">
                  <c:v>55.113166843644969</c:v>
                </c:pt>
                <c:pt idx="2">
                  <c:v>60.155139342907894</c:v>
                </c:pt>
                <c:pt idx="3">
                  <c:v>31.758687548392682</c:v>
                </c:pt>
                <c:pt idx="4">
                  <c:v>44.958169712704503</c:v>
                </c:pt>
                <c:pt idx="5">
                  <c:v>91.13356051268417</c:v>
                </c:pt>
                <c:pt idx="6">
                  <c:v>78.096272871983317</c:v>
                </c:pt>
                <c:pt idx="7">
                  <c:v>83.378820034573124</c:v>
                </c:pt>
                <c:pt idx="8">
                  <c:v>74.883673764618038</c:v>
                </c:pt>
                <c:pt idx="9">
                  <c:v>35.952424051227098</c:v>
                </c:pt>
                <c:pt idx="10">
                  <c:v>46.269876387999311</c:v>
                </c:pt>
                <c:pt idx="11">
                  <c:v>63.10306166388726</c:v>
                </c:pt>
                <c:pt idx="12">
                  <c:v>61.042200679056009</c:v>
                </c:pt>
                <c:pt idx="13">
                  <c:v>112.76666774318392</c:v>
                </c:pt>
                <c:pt idx="14">
                  <c:v>46.582693597674592</c:v>
                </c:pt>
                <c:pt idx="15">
                  <c:v>45.5853342438621</c:v>
                </c:pt>
                <c:pt idx="16">
                  <c:v>50.255000401690197</c:v>
                </c:pt>
                <c:pt idx="17">
                  <c:v>50.358253424095338</c:v>
                </c:pt>
                <c:pt idx="18">
                  <c:v>79.742597212443556</c:v>
                </c:pt>
                <c:pt idx="19">
                  <c:v>123.7699325389308</c:v>
                </c:pt>
                <c:pt idx="20">
                  <c:v>44.731806195781175</c:v>
                </c:pt>
                <c:pt idx="21">
                  <c:v>49.645244255785819</c:v>
                </c:pt>
                <c:pt idx="22">
                  <c:v>23.61252786278288</c:v>
                </c:pt>
                <c:pt idx="23">
                  <c:v>85.910734250408723</c:v>
                </c:pt>
                <c:pt idx="24">
                  <c:v>113.63270582587968</c:v>
                </c:pt>
                <c:pt idx="25">
                  <c:v>50.262433773689644</c:v>
                </c:pt>
                <c:pt idx="26">
                  <c:v>325.55557954403798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01-42A3-BC1C-5625949D9A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Compliance WW</c:v>
                </c:pt>
              </c:strCache>
            </c:strRef>
          </c:tx>
          <c:spPr>
            <a:solidFill>
              <a:srgbClr val="666633"/>
            </a:solidFill>
          </c:spPr>
          <c:invertIfNegative val="0"/>
          <c:cat>
            <c:strRef>
              <c:f>Sheet1!$A$2:$A$28</c:f>
              <c:strCache>
                <c:ptCount val="27"/>
                <c:pt idx="0">
                  <c:v>Greece</c:v>
                </c:pt>
                <c:pt idx="1">
                  <c:v>Lithuania</c:v>
                </c:pt>
                <c:pt idx="2">
                  <c:v>Estonia</c:v>
                </c:pt>
                <c:pt idx="3">
                  <c:v>Hungary</c:v>
                </c:pt>
                <c:pt idx="4">
                  <c:v>Finland</c:v>
                </c:pt>
                <c:pt idx="5">
                  <c:v>Latvia</c:v>
                </c:pt>
                <c:pt idx="6">
                  <c:v>Czech Republic</c:v>
                </c:pt>
                <c:pt idx="7">
                  <c:v>Slovenia</c:v>
                </c:pt>
                <c:pt idx="8">
                  <c:v>Poland</c:v>
                </c:pt>
                <c:pt idx="9">
                  <c:v>Portugal</c:v>
                </c:pt>
                <c:pt idx="10">
                  <c:v>Germany</c:v>
                </c:pt>
                <c:pt idx="11">
                  <c:v>France</c:v>
                </c:pt>
                <c:pt idx="12">
                  <c:v>Sweden</c:v>
                </c:pt>
                <c:pt idx="13">
                  <c:v>Belgium</c:v>
                </c:pt>
                <c:pt idx="14">
                  <c:v>Malta</c:v>
                </c:pt>
                <c:pt idx="15">
                  <c:v>Denmark</c:v>
                </c:pt>
                <c:pt idx="16">
                  <c:v>Austria</c:v>
                </c:pt>
                <c:pt idx="17">
                  <c:v>United Kingdom</c:v>
                </c:pt>
                <c:pt idx="18">
                  <c:v>Italy</c:v>
                </c:pt>
                <c:pt idx="19">
                  <c:v>Slovakia</c:v>
                </c:pt>
                <c:pt idx="20">
                  <c:v>Netherlands</c:v>
                </c:pt>
                <c:pt idx="21">
                  <c:v>Spain</c:v>
                </c:pt>
                <c:pt idx="22">
                  <c:v>Cyprus</c:v>
                </c:pt>
                <c:pt idx="23">
                  <c:v>Croatia</c:v>
                </c:pt>
                <c:pt idx="24">
                  <c:v>Ireland</c:v>
                </c:pt>
                <c:pt idx="25">
                  <c:v>Bulgaria</c:v>
                </c:pt>
                <c:pt idx="26">
                  <c:v>Romania</c:v>
                </c:pt>
              </c:strCache>
            </c:str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1.2335984779292626</c:v>
                </c:pt>
                <c:pt idx="7">
                  <c:v>0</c:v>
                </c:pt>
                <c:pt idx="8">
                  <c:v>87.197644011224227</c:v>
                </c:pt>
                <c:pt idx="9">
                  <c:v>114.70076305887464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32.607885518372214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214.37402423056454</c:v>
                </c:pt>
                <c:pt idx="19">
                  <c:v>196.0766591488576</c:v>
                </c:pt>
                <c:pt idx="20">
                  <c:v>0</c:v>
                </c:pt>
                <c:pt idx="21">
                  <c:v>321.59612259016848</c:v>
                </c:pt>
                <c:pt idx="22">
                  <c:v>234.94465223468964</c:v>
                </c:pt>
                <c:pt idx="23">
                  <c:v>325.18277922881981</c:v>
                </c:pt>
                <c:pt idx="24">
                  <c:v>22.251271292900395</c:v>
                </c:pt>
                <c:pt idx="25">
                  <c:v>600.9276612500795</c:v>
                </c:pt>
                <c:pt idx="26">
                  <c:v>575.37130018967173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01-42A3-BC1C-5625949D9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777984"/>
        <c:axId val="186779520"/>
      </c:barChart>
      <c:catAx>
        <c:axId val="1867779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186779520"/>
        <c:crosses val="autoZero"/>
        <c:auto val="1"/>
        <c:lblAlgn val="ctr"/>
        <c:lblOffset val="100"/>
        <c:noMultiLvlLbl val="0"/>
      </c:catAx>
      <c:valAx>
        <c:axId val="186779520"/>
        <c:scaling>
          <c:orientation val="minMax"/>
          <c:max val="905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86777984"/>
        <c:crosses val="autoZero"/>
        <c:crossBetween val="between"/>
        <c:majorUnit val="10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52758363443405532"/>
          <c:y val="0.39742900062930109"/>
          <c:w val="0.27542042716415654"/>
          <c:h val="0.1332488827731007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4940215806358"/>
          <c:y val="1.055708173020418E-2"/>
          <c:w val="0.81410343845183319"/>
          <c:h val="0.896396942435324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budget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Sheet1!$A$2:$A$29</c:f>
              <c:strCache>
                <c:ptCount val="28"/>
                <c:pt idx="0">
                  <c:v>Denmark</c:v>
                </c:pt>
                <c:pt idx="1">
                  <c:v>United Kingdom</c:v>
                </c:pt>
                <c:pt idx="2">
                  <c:v>Finland</c:v>
                </c:pt>
                <c:pt idx="3">
                  <c:v>Italy</c:v>
                </c:pt>
                <c:pt idx="4">
                  <c:v>Belgium</c:v>
                </c:pt>
                <c:pt idx="5">
                  <c:v>Germany</c:v>
                </c:pt>
                <c:pt idx="6">
                  <c:v>Portugal</c:v>
                </c:pt>
                <c:pt idx="7">
                  <c:v>Slovakia</c:v>
                </c:pt>
                <c:pt idx="8">
                  <c:v>Bulgaria</c:v>
                </c:pt>
                <c:pt idx="9">
                  <c:v>Lithuania</c:v>
                </c:pt>
                <c:pt idx="10">
                  <c:v>Austria</c:v>
                </c:pt>
                <c:pt idx="11">
                  <c:v>Poland</c:v>
                </c:pt>
                <c:pt idx="12">
                  <c:v>Czech Republic</c:v>
                </c:pt>
                <c:pt idx="13">
                  <c:v>Latvia</c:v>
                </c:pt>
                <c:pt idx="14">
                  <c:v>Romania</c:v>
                </c:pt>
                <c:pt idx="15">
                  <c:v>Greece</c:v>
                </c:pt>
                <c:pt idx="16">
                  <c:v>Spain</c:v>
                </c:pt>
                <c:pt idx="17">
                  <c:v>Malta</c:v>
                </c:pt>
                <c:pt idx="18">
                  <c:v>France</c:v>
                </c:pt>
                <c:pt idx="19">
                  <c:v>Estonia</c:v>
                </c:pt>
                <c:pt idx="20">
                  <c:v>Hungary</c:v>
                </c:pt>
                <c:pt idx="21">
                  <c:v>Slovenia</c:v>
                </c:pt>
                <c:pt idx="22">
                  <c:v>Netherlands</c:v>
                </c:pt>
                <c:pt idx="23">
                  <c:v>Cyprus</c:v>
                </c:pt>
                <c:pt idx="24">
                  <c:v>Luxembourg</c:v>
                </c:pt>
                <c:pt idx="25">
                  <c:v>Ireland</c:v>
                </c:pt>
                <c:pt idx="26">
                  <c:v>Croatia</c:v>
                </c:pt>
                <c:pt idx="27">
                  <c:v>Sweden</c:v>
                </c:pt>
              </c:strCache>
            </c:strRef>
          </c:cat>
          <c:val>
            <c:numRef>
              <c:f>Sheet1!$B$2:$B$29</c:f>
              <c:numCache>
                <c:formatCode>0.0%</c:formatCode>
                <c:ptCount val="28"/>
                <c:pt idx="0">
                  <c:v>1.4134856975431783E-2</c:v>
                </c:pt>
                <c:pt idx="1">
                  <c:v>3.0536285201607803E-2</c:v>
                </c:pt>
                <c:pt idx="2">
                  <c:v>4.9807519497664716E-2</c:v>
                </c:pt>
                <c:pt idx="3">
                  <c:v>0.17592610647400039</c:v>
                </c:pt>
                <c:pt idx="4">
                  <c:v>0.19399636155229233</c:v>
                </c:pt>
                <c:pt idx="5">
                  <c:v>0.21016701945123928</c:v>
                </c:pt>
                <c:pt idx="6">
                  <c:v>0.25095311695615252</c:v>
                </c:pt>
                <c:pt idx="7">
                  <c:v>0.25300398908735366</c:v>
                </c:pt>
                <c:pt idx="8">
                  <c:v>0.26929425050570238</c:v>
                </c:pt>
                <c:pt idx="9">
                  <c:v>0.3003498624744847</c:v>
                </c:pt>
                <c:pt idx="10">
                  <c:v>0.31519335977583873</c:v>
                </c:pt>
                <c:pt idx="11">
                  <c:v>0.36957857950317519</c:v>
                </c:pt>
                <c:pt idx="12">
                  <c:v>0.4097467598803336</c:v>
                </c:pt>
                <c:pt idx="13">
                  <c:v>0.41394254601273001</c:v>
                </c:pt>
                <c:pt idx="14">
                  <c:v>0.42602188700334065</c:v>
                </c:pt>
                <c:pt idx="15">
                  <c:v>0.43680601968507377</c:v>
                </c:pt>
                <c:pt idx="16">
                  <c:v>0.44211324240635802</c:v>
                </c:pt>
                <c:pt idx="17">
                  <c:v>0.44429719543688817</c:v>
                </c:pt>
                <c:pt idx="18">
                  <c:v>0.46074298677735404</c:v>
                </c:pt>
                <c:pt idx="19">
                  <c:v>0.52279485888368304</c:v>
                </c:pt>
                <c:pt idx="20">
                  <c:v>0.5324489155385792</c:v>
                </c:pt>
                <c:pt idx="21">
                  <c:v>0.55996841877183456</c:v>
                </c:pt>
                <c:pt idx="22">
                  <c:v>0.60475926862031548</c:v>
                </c:pt>
                <c:pt idx="23">
                  <c:v>0.78169649571364108</c:v>
                </c:pt>
                <c:pt idx="24">
                  <c:v>0.78943684674416659</c:v>
                </c:pt>
                <c:pt idx="25">
                  <c:v>0.98230907206233609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D4-450A-8AB4-83B1700A3E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Revenues from water tariffs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invertIfNegative val="0"/>
          <c:cat>
            <c:strRef>
              <c:f>Sheet1!$A$2:$A$29</c:f>
              <c:strCache>
                <c:ptCount val="28"/>
                <c:pt idx="0">
                  <c:v>Denmark</c:v>
                </c:pt>
                <c:pt idx="1">
                  <c:v>United Kingdom</c:v>
                </c:pt>
                <c:pt idx="2">
                  <c:v>Finland</c:v>
                </c:pt>
                <c:pt idx="3">
                  <c:v>Italy</c:v>
                </c:pt>
                <c:pt idx="4">
                  <c:v>Belgium</c:v>
                </c:pt>
                <c:pt idx="5">
                  <c:v>Germany</c:v>
                </c:pt>
                <c:pt idx="6">
                  <c:v>Portugal</c:v>
                </c:pt>
                <c:pt idx="7">
                  <c:v>Slovakia</c:v>
                </c:pt>
                <c:pt idx="8">
                  <c:v>Bulgaria</c:v>
                </c:pt>
                <c:pt idx="9">
                  <c:v>Lithuania</c:v>
                </c:pt>
                <c:pt idx="10">
                  <c:v>Austria</c:v>
                </c:pt>
                <c:pt idx="11">
                  <c:v>Poland</c:v>
                </c:pt>
                <c:pt idx="12">
                  <c:v>Czech Republic</c:v>
                </c:pt>
                <c:pt idx="13">
                  <c:v>Latvia</c:v>
                </c:pt>
                <c:pt idx="14">
                  <c:v>Romania</c:v>
                </c:pt>
                <c:pt idx="15">
                  <c:v>Greece</c:v>
                </c:pt>
                <c:pt idx="16">
                  <c:v>Spain</c:v>
                </c:pt>
                <c:pt idx="17">
                  <c:v>Malta</c:v>
                </c:pt>
                <c:pt idx="18">
                  <c:v>France</c:v>
                </c:pt>
                <c:pt idx="19">
                  <c:v>Estonia</c:v>
                </c:pt>
                <c:pt idx="20">
                  <c:v>Hungary</c:v>
                </c:pt>
                <c:pt idx="21">
                  <c:v>Slovenia</c:v>
                </c:pt>
                <c:pt idx="22">
                  <c:v>Netherlands</c:v>
                </c:pt>
                <c:pt idx="23">
                  <c:v>Cyprus</c:v>
                </c:pt>
                <c:pt idx="24">
                  <c:v>Luxembourg</c:v>
                </c:pt>
                <c:pt idx="25">
                  <c:v>Ireland</c:v>
                </c:pt>
                <c:pt idx="26">
                  <c:v>Croatia</c:v>
                </c:pt>
                <c:pt idx="27">
                  <c:v>Sweden</c:v>
                </c:pt>
              </c:strCache>
            </c:strRef>
          </c:cat>
          <c:val>
            <c:numRef>
              <c:f>Sheet1!$C$2:$C$29</c:f>
              <c:numCache>
                <c:formatCode>0.0%</c:formatCode>
                <c:ptCount val="28"/>
                <c:pt idx="0">
                  <c:v>0.98586514302456818</c:v>
                </c:pt>
                <c:pt idx="1">
                  <c:v>0.96946371479839222</c:v>
                </c:pt>
                <c:pt idx="2">
                  <c:v>0.95019248050233529</c:v>
                </c:pt>
                <c:pt idx="3">
                  <c:v>0.82407389352599947</c:v>
                </c:pt>
                <c:pt idx="4">
                  <c:v>0.80600363844770773</c:v>
                </c:pt>
                <c:pt idx="5">
                  <c:v>0.78983298054876061</c:v>
                </c:pt>
                <c:pt idx="6">
                  <c:v>0.74904688304384748</c:v>
                </c:pt>
                <c:pt idx="7">
                  <c:v>0.74699601091264634</c:v>
                </c:pt>
                <c:pt idx="8">
                  <c:v>0.73070574949429767</c:v>
                </c:pt>
                <c:pt idx="9">
                  <c:v>0.6996501375255153</c:v>
                </c:pt>
                <c:pt idx="10">
                  <c:v>0.68480664022416138</c:v>
                </c:pt>
                <c:pt idx="11">
                  <c:v>0.63042142049682481</c:v>
                </c:pt>
                <c:pt idx="12">
                  <c:v>0.59025324011966629</c:v>
                </c:pt>
                <c:pt idx="13">
                  <c:v>0.58605745398726994</c:v>
                </c:pt>
                <c:pt idx="14">
                  <c:v>0.57397811299665946</c:v>
                </c:pt>
                <c:pt idx="15">
                  <c:v>0.56319398031492618</c:v>
                </c:pt>
                <c:pt idx="16">
                  <c:v>0.55788675759364192</c:v>
                </c:pt>
                <c:pt idx="17">
                  <c:v>0.55570280456311172</c:v>
                </c:pt>
                <c:pt idx="18">
                  <c:v>0.53925701322264596</c:v>
                </c:pt>
                <c:pt idx="19">
                  <c:v>0.4772051411163169</c:v>
                </c:pt>
                <c:pt idx="20">
                  <c:v>0.46755108446142069</c:v>
                </c:pt>
                <c:pt idx="21">
                  <c:v>0.44003158122816549</c:v>
                </c:pt>
                <c:pt idx="22">
                  <c:v>0.39524073137968446</c:v>
                </c:pt>
                <c:pt idx="23">
                  <c:v>0.21830350428635883</c:v>
                </c:pt>
                <c:pt idx="24">
                  <c:v>0.21056315325583336</c:v>
                </c:pt>
                <c:pt idx="25">
                  <c:v>1.7690927937663962E-2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D4-450A-8AB4-83B1700A3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148736"/>
        <c:axId val="188158720"/>
      </c:barChart>
      <c:catAx>
        <c:axId val="188148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188158720"/>
        <c:crosses val="autoZero"/>
        <c:auto val="1"/>
        <c:lblAlgn val="ctr"/>
        <c:lblOffset val="100"/>
        <c:noMultiLvlLbl val="0"/>
      </c:catAx>
      <c:valAx>
        <c:axId val="1881587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spPr>
          <a:ln>
            <a:noFill/>
          </a:ln>
        </c:spPr>
        <c:crossAx val="188148736"/>
        <c:crosses val="autoZero"/>
        <c:crossBetween val="between"/>
        <c:majorUnit val="0.2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31767264179012844"/>
          <c:y val="0.95996674458367903"/>
          <c:w val="0.55215619229334223"/>
          <c:h val="3.813284048009279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94940215806358"/>
          <c:y val="2.7777777777777776E-2"/>
          <c:w val="0.80282152230971127"/>
          <c:h val="0.8988679554978791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transfers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Sheet1!$A$2:$A$29</c:f>
              <c:strCache>
                <c:ptCount val="28"/>
                <c:pt idx="0">
                  <c:v>Austria</c:v>
                </c:pt>
                <c:pt idx="1">
                  <c:v>Belgium</c:v>
                </c:pt>
                <c:pt idx="2">
                  <c:v>Denmark</c:v>
                </c:pt>
                <c:pt idx="3">
                  <c:v>Luxembourg</c:v>
                </c:pt>
                <c:pt idx="4">
                  <c:v>Netherlands</c:v>
                </c:pt>
                <c:pt idx="5">
                  <c:v>Sweden</c:v>
                </c:pt>
                <c:pt idx="6">
                  <c:v>United Kingdom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Ireland</c:v>
                </c:pt>
                <c:pt idx="11">
                  <c:v>Italy</c:v>
                </c:pt>
                <c:pt idx="12">
                  <c:v>Cyprus</c:v>
                </c:pt>
                <c:pt idx="13">
                  <c:v>Czech Republic</c:v>
                </c:pt>
                <c:pt idx="14">
                  <c:v>Spain</c:v>
                </c:pt>
                <c:pt idx="15">
                  <c:v>Poland</c:v>
                </c:pt>
                <c:pt idx="16">
                  <c:v>Portugal</c:v>
                </c:pt>
                <c:pt idx="17">
                  <c:v>Malta</c:v>
                </c:pt>
                <c:pt idx="18">
                  <c:v>Slovenia</c:v>
                </c:pt>
                <c:pt idx="19">
                  <c:v>Croatia</c:v>
                </c:pt>
                <c:pt idx="20">
                  <c:v>Slovakia</c:v>
                </c:pt>
                <c:pt idx="21">
                  <c:v>Hungary</c:v>
                </c:pt>
                <c:pt idx="22">
                  <c:v>Greece</c:v>
                </c:pt>
                <c:pt idx="23">
                  <c:v>Lithuania</c:v>
                </c:pt>
                <c:pt idx="24">
                  <c:v>Bulgaria</c:v>
                </c:pt>
                <c:pt idx="25">
                  <c:v>Latvia</c:v>
                </c:pt>
                <c:pt idx="26">
                  <c:v>Romania</c:v>
                </c:pt>
                <c:pt idx="27">
                  <c:v>Estonia</c:v>
                </c:pt>
              </c:strCache>
            </c:strRef>
          </c:cat>
          <c:val>
            <c:numRef>
              <c:f>Sheet1!$B$2:$B$29</c:f>
              <c:numCache>
                <c:formatCode>0.0%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2E-3</c:v>
                </c:pt>
                <c:pt idx="8">
                  <c:v>2E-3</c:v>
                </c:pt>
                <c:pt idx="9">
                  <c:v>2E-3</c:v>
                </c:pt>
                <c:pt idx="10">
                  <c:v>2E-3</c:v>
                </c:pt>
                <c:pt idx="11">
                  <c:v>1.2E-2</c:v>
                </c:pt>
                <c:pt idx="12">
                  <c:v>4.2999999999999997E-2</c:v>
                </c:pt>
                <c:pt idx="13">
                  <c:v>5.8999999999999997E-2</c:v>
                </c:pt>
                <c:pt idx="14">
                  <c:v>5.8999999999999997E-2</c:v>
                </c:pt>
                <c:pt idx="15">
                  <c:v>0.104</c:v>
                </c:pt>
                <c:pt idx="16">
                  <c:v>0.11700000000000001</c:v>
                </c:pt>
                <c:pt idx="17">
                  <c:v>0.14599999999999999</c:v>
                </c:pt>
                <c:pt idx="18">
                  <c:v>0.14899999999999999</c:v>
                </c:pt>
                <c:pt idx="19">
                  <c:v>0.185</c:v>
                </c:pt>
                <c:pt idx="20">
                  <c:v>0.20100000000000001</c:v>
                </c:pt>
                <c:pt idx="21">
                  <c:v>0.20699999999999999</c:v>
                </c:pt>
                <c:pt idx="22">
                  <c:v>0.223</c:v>
                </c:pt>
                <c:pt idx="23">
                  <c:v>0.32200000000000001</c:v>
                </c:pt>
                <c:pt idx="24">
                  <c:v>0.32500000000000001</c:v>
                </c:pt>
                <c:pt idx="25">
                  <c:v>0.36</c:v>
                </c:pt>
                <c:pt idx="26">
                  <c:v>0.41799999999999998</c:v>
                </c:pt>
                <c:pt idx="27">
                  <c:v>0.49099999999999999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0-4841-8A24-CBAA460A79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dkUpDiag">
              <a:fgClr>
                <a:srgbClr val="EAEAEA"/>
              </a:fgClr>
              <a:bgClr>
                <a:schemeClr val="bg1"/>
              </a:bgClr>
            </a:pattFill>
          </c:spPr>
          <c:invertIfNegative val="0"/>
          <c:cat>
            <c:strRef>
              <c:f>Sheet1!$A$2:$A$29</c:f>
              <c:strCache>
                <c:ptCount val="28"/>
                <c:pt idx="0">
                  <c:v>Austria</c:v>
                </c:pt>
                <c:pt idx="1">
                  <c:v>Belgium</c:v>
                </c:pt>
                <c:pt idx="2">
                  <c:v>Denmark</c:v>
                </c:pt>
                <c:pt idx="3">
                  <c:v>Luxembourg</c:v>
                </c:pt>
                <c:pt idx="4">
                  <c:v>Netherlands</c:v>
                </c:pt>
                <c:pt idx="5">
                  <c:v>Sweden</c:v>
                </c:pt>
                <c:pt idx="6">
                  <c:v>United Kingdom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Ireland</c:v>
                </c:pt>
                <c:pt idx="11">
                  <c:v>Italy</c:v>
                </c:pt>
                <c:pt idx="12">
                  <c:v>Cyprus</c:v>
                </c:pt>
                <c:pt idx="13">
                  <c:v>Czech Republic</c:v>
                </c:pt>
                <c:pt idx="14">
                  <c:v>Spain</c:v>
                </c:pt>
                <c:pt idx="15">
                  <c:v>Poland</c:v>
                </c:pt>
                <c:pt idx="16">
                  <c:v>Portugal</c:v>
                </c:pt>
                <c:pt idx="17">
                  <c:v>Malta</c:v>
                </c:pt>
                <c:pt idx="18">
                  <c:v>Slovenia</c:v>
                </c:pt>
                <c:pt idx="19">
                  <c:v>Croatia</c:v>
                </c:pt>
                <c:pt idx="20">
                  <c:v>Slovakia</c:v>
                </c:pt>
                <c:pt idx="21">
                  <c:v>Hungary</c:v>
                </c:pt>
                <c:pt idx="22">
                  <c:v>Greece</c:v>
                </c:pt>
                <c:pt idx="23">
                  <c:v>Lithuania</c:v>
                </c:pt>
                <c:pt idx="24">
                  <c:v>Bulgaria</c:v>
                </c:pt>
                <c:pt idx="25">
                  <c:v>Latvia</c:v>
                </c:pt>
                <c:pt idx="26">
                  <c:v>Romania</c:v>
                </c:pt>
                <c:pt idx="27">
                  <c:v>Estonia</c:v>
                </c:pt>
              </c:strCache>
            </c:str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0.998</c:v>
                </c:pt>
                <c:pt idx="8">
                  <c:v>0.998</c:v>
                </c:pt>
                <c:pt idx="9">
                  <c:v>0.998</c:v>
                </c:pt>
                <c:pt idx="10">
                  <c:v>0.998</c:v>
                </c:pt>
                <c:pt idx="11">
                  <c:v>0.98799999999999999</c:v>
                </c:pt>
                <c:pt idx="12">
                  <c:v>0.95699999999999996</c:v>
                </c:pt>
                <c:pt idx="13">
                  <c:v>0.94100000000000006</c:v>
                </c:pt>
                <c:pt idx="14">
                  <c:v>0.94100000000000006</c:v>
                </c:pt>
                <c:pt idx="15">
                  <c:v>0.89600000000000002</c:v>
                </c:pt>
                <c:pt idx="16">
                  <c:v>0.88300000000000001</c:v>
                </c:pt>
                <c:pt idx="17">
                  <c:v>0.85399999999999998</c:v>
                </c:pt>
                <c:pt idx="18">
                  <c:v>0.85099999999999998</c:v>
                </c:pt>
                <c:pt idx="19">
                  <c:v>0.81499999999999995</c:v>
                </c:pt>
                <c:pt idx="20">
                  <c:v>0.79899999999999993</c:v>
                </c:pt>
                <c:pt idx="21">
                  <c:v>0.79300000000000004</c:v>
                </c:pt>
                <c:pt idx="22">
                  <c:v>0.77700000000000002</c:v>
                </c:pt>
                <c:pt idx="23">
                  <c:v>0.67799999999999994</c:v>
                </c:pt>
                <c:pt idx="24">
                  <c:v>0.67500000000000004</c:v>
                </c:pt>
                <c:pt idx="25">
                  <c:v>0.64</c:v>
                </c:pt>
                <c:pt idx="26">
                  <c:v>0.58200000000000007</c:v>
                </c:pt>
                <c:pt idx="27">
                  <c:v>0.50900000000000001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00-4841-8A24-CBAA460A7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234752"/>
        <c:axId val="188244736"/>
      </c:barChart>
      <c:catAx>
        <c:axId val="1882347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188244736"/>
        <c:crosses val="autoZero"/>
        <c:auto val="1"/>
        <c:lblAlgn val="ctr"/>
        <c:lblOffset val="100"/>
        <c:noMultiLvlLbl val="0"/>
      </c:catAx>
      <c:valAx>
        <c:axId val="188244736"/>
        <c:scaling>
          <c:orientation val="minMax"/>
          <c:max val="1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18823475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'[16052019.xls]Percap_tot_costs'!$A$2:$A$29</c:f>
              <c:strCache>
                <c:ptCount val="28"/>
                <c:pt idx="0">
                  <c:v>Lithuania</c:v>
                </c:pt>
                <c:pt idx="1">
                  <c:v>Latvia</c:v>
                </c:pt>
                <c:pt idx="2">
                  <c:v>Croatia</c:v>
                </c:pt>
                <c:pt idx="3">
                  <c:v>Greece</c:v>
                </c:pt>
                <c:pt idx="4">
                  <c:v>Estonia</c:v>
                </c:pt>
                <c:pt idx="5">
                  <c:v>Hungary</c:v>
                </c:pt>
                <c:pt idx="6">
                  <c:v>Germany</c:v>
                </c:pt>
                <c:pt idx="7">
                  <c:v>Netherlands</c:v>
                </c:pt>
                <c:pt idx="8">
                  <c:v>Austria</c:v>
                </c:pt>
                <c:pt idx="9">
                  <c:v>Denmark</c:v>
                </c:pt>
                <c:pt idx="10">
                  <c:v>Finland</c:v>
                </c:pt>
                <c:pt idx="11">
                  <c:v>France</c:v>
                </c:pt>
                <c:pt idx="12">
                  <c:v>Belgium</c:v>
                </c:pt>
                <c:pt idx="13">
                  <c:v>Portugal</c:v>
                </c:pt>
                <c:pt idx="14">
                  <c:v>Czech Republic</c:v>
                </c:pt>
                <c:pt idx="15">
                  <c:v>Poland</c:v>
                </c:pt>
                <c:pt idx="16">
                  <c:v>United Kingdom</c:v>
                </c:pt>
                <c:pt idx="17">
                  <c:v>Sweden</c:v>
                </c:pt>
                <c:pt idx="18">
                  <c:v>Slovakia</c:v>
                </c:pt>
                <c:pt idx="19">
                  <c:v>Cyprus</c:v>
                </c:pt>
                <c:pt idx="20">
                  <c:v>Slovenia</c:v>
                </c:pt>
                <c:pt idx="21">
                  <c:v>Spain</c:v>
                </c:pt>
                <c:pt idx="22">
                  <c:v>Italy</c:v>
                </c:pt>
                <c:pt idx="23">
                  <c:v>Luxembourg</c:v>
                </c:pt>
                <c:pt idx="24">
                  <c:v>Ireland</c:v>
                </c:pt>
                <c:pt idx="25">
                  <c:v>Bulgaria</c:v>
                </c:pt>
                <c:pt idx="26">
                  <c:v>Romania</c:v>
                </c:pt>
                <c:pt idx="27">
                  <c:v>Malta</c:v>
                </c:pt>
              </c:strCache>
            </c:strRef>
          </c:cat>
          <c:val>
            <c:numRef>
              <c:f>'[16052019.xls]Percap_tot_costs'!$B$2:$B$29</c:f>
              <c:numCache>
                <c:formatCode>0</c:formatCode>
                <c:ptCount val="28"/>
                <c:pt idx="0">
                  <c:v>413.29720618350785</c:v>
                </c:pt>
                <c:pt idx="1">
                  <c:v>417.99545373274339</c:v>
                </c:pt>
                <c:pt idx="2">
                  <c:v>437.01123144211624</c:v>
                </c:pt>
                <c:pt idx="3">
                  <c:v>444.25422771457693</c:v>
                </c:pt>
                <c:pt idx="4">
                  <c:v>448.42481801209789</c:v>
                </c:pt>
                <c:pt idx="5">
                  <c:v>453.81474368934244</c:v>
                </c:pt>
                <c:pt idx="6">
                  <c:v>455.09865074617295</c:v>
                </c:pt>
                <c:pt idx="7">
                  <c:v>467.12450324886282</c:v>
                </c:pt>
                <c:pt idx="8">
                  <c:v>471.73060591247332</c:v>
                </c:pt>
                <c:pt idx="9">
                  <c:v>473.83874551376169</c:v>
                </c:pt>
                <c:pt idx="10">
                  <c:v>474.15564770969212</c:v>
                </c:pt>
                <c:pt idx="11">
                  <c:v>477.02672482803246</c:v>
                </c:pt>
                <c:pt idx="12">
                  <c:v>477.06292457274759</c:v>
                </c:pt>
                <c:pt idx="13">
                  <c:v>480.29041594756052</c:v>
                </c:pt>
                <c:pt idx="14">
                  <c:v>480.88564865064819</c:v>
                </c:pt>
                <c:pt idx="15">
                  <c:v>482.16523119785785</c:v>
                </c:pt>
                <c:pt idx="16">
                  <c:v>482.8247077163083</c:v>
                </c:pt>
                <c:pt idx="17">
                  <c:v>488.22587592229621</c:v>
                </c:pt>
                <c:pt idx="18">
                  <c:v>491.28657253567167</c:v>
                </c:pt>
                <c:pt idx="19">
                  <c:v>505.78151356761725</c:v>
                </c:pt>
                <c:pt idx="20">
                  <c:v>509.26120187636224</c:v>
                </c:pt>
                <c:pt idx="21">
                  <c:v>519.11955609770712</c:v>
                </c:pt>
                <c:pt idx="22">
                  <c:v>522.54425213477032</c:v>
                </c:pt>
                <c:pt idx="23">
                  <c:v>544.81860891756605</c:v>
                </c:pt>
                <c:pt idx="24">
                  <c:v>586.7650030328482</c:v>
                </c:pt>
                <c:pt idx="25">
                  <c:v>616.22971800812627</c:v>
                </c:pt>
                <c:pt idx="26">
                  <c:v>636.43998639275151</c:v>
                </c:pt>
                <c:pt idx="27">
                  <c:v>681.75805051020257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4-4AAF-93E7-8CDEB43F2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7648415"/>
        <c:axId val="1468418719"/>
      </c:barChart>
      <c:catAx>
        <c:axId val="16576484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418719"/>
        <c:crosses val="autoZero"/>
        <c:auto val="1"/>
        <c:lblAlgn val="ctr"/>
        <c:lblOffset val="100"/>
        <c:noMultiLvlLbl val="0"/>
      </c:catAx>
      <c:valAx>
        <c:axId val="1468418719"/>
        <c:scaling>
          <c:orientation val="minMax"/>
          <c:max val="7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b="1"/>
                  <a:t>Euro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48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75407972762388"/>
          <c:y val="0.12878472222222223"/>
          <c:w val="0.79993588325953047"/>
          <c:h val="0.790665737095363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'[16052019.xls]Percap_cum_add'!$A$2:$A$28</c:f>
              <c:strCache>
                <c:ptCount val="27"/>
                <c:pt idx="0">
                  <c:v>Austria</c:v>
                </c:pt>
                <c:pt idx="1">
                  <c:v>Netherlands</c:v>
                </c:pt>
                <c:pt idx="2">
                  <c:v>Germany</c:v>
                </c:pt>
                <c:pt idx="3">
                  <c:v>Estonia</c:v>
                </c:pt>
                <c:pt idx="4">
                  <c:v>Lithuania</c:v>
                </c:pt>
                <c:pt idx="5">
                  <c:v>Greece</c:v>
                </c:pt>
                <c:pt idx="6">
                  <c:v>Belgium</c:v>
                </c:pt>
                <c:pt idx="7">
                  <c:v>Latvia</c:v>
                </c:pt>
                <c:pt idx="8">
                  <c:v>Sweden</c:v>
                </c:pt>
                <c:pt idx="9">
                  <c:v>Denmark</c:v>
                </c:pt>
                <c:pt idx="10">
                  <c:v>United Kingdom</c:v>
                </c:pt>
                <c:pt idx="11">
                  <c:v>France</c:v>
                </c:pt>
                <c:pt idx="12">
                  <c:v>Finland</c:v>
                </c:pt>
                <c:pt idx="13">
                  <c:v>Hungary</c:v>
                </c:pt>
                <c:pt idx="14">
                  <c:v>Luxembourg</c:v>
                </c:pt>
                <c:pt idx="15">
                  <c:v>Cyprus</c:v>
                </c:pt>
                <c:pt idx="16">
                  <c:v>Czech Republic</c:v>
                </c:pt>
                <c:pt idx="17">
                  <c:v>Poland</c:v>
                </c:pt>
                <c:pt idx="18">
                  <c:v>Slovakia</c:v>
                </c:pt>
                <c:pt idx="19">
                  <c:v>Portugal</c:v>
                </c:pt>
                <c:pt idx="20">
                  <c:v>Slovenia</c:v>
                </c:pt>
                <c:pt idx="21">
                  <c:v>Spain</c:v>
                </c:pt>
                <c:pt idx="22">
                  <c:v>Italy</c:v>
                </c:pt>
                <c:pt idx="23">
                  <c:v>Ireland</c:v>
                </c:pt>
                <c:pt idx="24">
                  <c:v>Malta</c:v>
                </c:pt>
                <c:pt idx="25">
                  <c:v>Bulgaria</c:v>
                </c:pt>
                <c:pt idx="26">
                  <c:v>Romania</c:v>
                </c:pt>
              </c:strCache>
            </c:strRef>
          </c:cat>
          <c:val>
            <c:numRef>
              <c:f>'[16052019.xls]Percap_cum_add'!$B$2:$B$28</c:f>
              <c:numCache>
                <c:formatCode>0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0.35951139654431918</c:v>
                </c:pt>
                <c:pt idx="3">
                  <c:v>0.78016978745286691</c:v>
                </c:pt>
                <c:pt idx="4">
                  <c:v>1.2417016264223435</c:v>
                </c:pt>
                <c:pt idx="5">
                  <c:v>1.2611793388718022</c:v>
                </c:pt>
                <c:pt idx="6">
                  <c:v>2.8109637669261391</c:v>
                </c:pt>
                <c:pt idx="7">
                  <c:v>3.3006930647118553</c:v>
                </c:pt>
                <c:pt idx="8">
                  <c:v>3.9422893930422225</c:v>
                </c:pt>
                <c:pt idx="9">
                  <c:v>4.0455158582635686</c:v>
                </c:pt>
                <c:pt idx="10">
                  <c:v>6.7608733655845743</c:v>
                </c:pt>
                <c:pt idx="11">
                  <c:v>8.9772186975988522</c:v>
                </c:pt>
                <c:pt idx="12">
                  <c:v>9.2838171241337228</c:v>
                </c:pt>
                <c:pt idx="13">
                  <c:v>10.03533927174637</c:v>
                </c:pt>
                <c:pt idx="14">
                  <c:v>16.564842177016665</c:v>
                </c:pt>
                <c:pt idx="15">
                  <c:v>17.675684725983423</c:v>
                </c:pt>
                <c:pt idx="16">
                  <c:v>20.525095348387993</c:v>
                </c:pt>
                <c:pt idx="17">
                  <c:v>31.10776625958238</c:v>
                </c:pt>
                <c:pt idx="18">
                  <c:v>35.131749602932274</c:v>
                </c:pt>
                <c:pt idx="19">
                  <c:v>35.955401158825616</c:v>
                </c:pt>
                <c:pt idx="20">
                  <c:v>48.138726873336573</c:v>
                </c:pt>
                <c:pt idx="21">
                  <c:v>60.024219881655029</c:v>
                </c:pt>
                <c:pt idx="22">
                  <c:v>60.422802682874796</c:v>
                </c:pt>
                <c:pt idx="23">
                  <c:v>107.6891455688167</c:v>
                </c:pt>
                <c:pt idx="24">
                  <c:v>177.3419168328841</c:v>
                </c:pt>
                <c:pt idx="25">
                  <c:v>183.82277418708836</c:v>
                </c:pt>
                <c:pt idx="26">
                  <c:v>201.35557700150815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2-4207-9F0D-BB9948F11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73451039"/>
        <c:axId val="1650349615"/>
      </c:barChart>
      <c:catAx>
        <c:axId val="14734510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349615"/>
        <c:crosses val="autoZero"/>
        <c:auto val="1"/>
        <c:lblAlgn val="ctr"/>
        <c:lblOffset val="100"/>
        <c:noMultiLvlLbl val="0"/>
      </c:catAx>
      <c:valAx>
        <c:axId val="16503496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b="1"/>
                  <a:t>Euro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451039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'[16052019.xls]Percap_cum_reinvest'!$A$2:$A$29</c:f>
              <c:strCache>
                <c:ptCount val="28"/>
                <c:pt idx="0">
                  <c:v>Lithuania</c:v>
                </c:pt>
                <c:pt idx="1">
                  <c:v>Latvia</c:v>
                </c:pt>
                <c:pt idx="2">
                  <c:v>Bulgaria</c:v>
                </c:pt>
                <c:pt idx="3">
                  <c:v>Romania</c:v>
                </c:pt>
                <c:pt idx="4">
                  <c:v>Croatia</c:v>
                </c:pt>
                <c:pt idx="5">
                  <c:v>Greece</c:v>
                </c:pt>
                <c:pt idx="6">
                  <c:v>Hungary</c:v>
                </c:pt>
                <c:pt idx="7">
                  <c:v>Portugal</c:v>
                </c:pt>
                <c:pt idx="8">
                  <c:v>Estonia</c:v>
                </c:pt>
                <c:pt idx="9">
                  <c:v>Poland</c:v>
                </c:pt>
                <c:pt idx="10">
                  <c:v>Germany</c:v>
                </c:pt>
                <c:pt idx="11">
                  <c:v>Slovakia</c:v>
                </c:pt>
                <c:pt idx="12">
                  <c:v>Spain</c:v>
                </c:pt>
                <c:pt idx="13">
                  <c:v>Czech Republic</c:v>
                </c:pt>
                <c:pt idx="14">
                  <c:v>Slovenia</c:v>
                </c:pt>
                <c:pt idx="15">
                  <c:v>Italy</c:v>
                </c:pt>
                <c:pt idx="16">
                  <c:v>Finland</c:v>
                </c:pt>
                <c:pt idx="17">
                  <c:v>Netherlands</c:v>
                </c:pt>
                <c:pt idx="18">
                  <c:v>France</c:v>
                </c:pt>
                <c:pt idx="19">
                  <c:v>Denmark</c:v>
                </c:pt>
                <c:pt idx="20">
                  <c:v>Austria</c:v>
                </c:pt>
                <c:pt idx="21">
                  <c:v>Belgium</c:v>
                </c:pt>
                <c:pt idx="22">
                  <c:v>United Kingdom</c:v>
                </c:pt>
                <c:pt idx="23">
                  <c:v>Ireland</c:v>
                </c:pt>
                <c:pt idx="24">
                  <c:v>Sweden</c:v>
                </c:pt>
                <c:pt idx="25">
                  <c:v>Cyprus</c:v>
                </c:pt>
                <c:pt idx="26">
                  <c:v>Malta</c:v>
                </c:pt>
                <c:pt idx="27">
                  <c:v>Luxembourg</c:v>
                </c:pt>
              </c:strCache>
            </c:strRef>
          </c:cat>
          <c:val>
            <c:numRef>
              <c:f>'[16052019.xls]Percap_cum_reinvest'!$B$2:$B$29</c:f>
              <c:numCache>
                <c:formatCode>0</c:formatCode>
                <c:ptCount val="28"/>
                <c:pt idx="0">
                  <c:v>412.05550455708556</c:v>
                </c:pt>
                <c:pt idx="1">
                  <c:v>414.69476066803156</c:v>
                </c:pt>
                <c:pt idx="2">
                  <c:v>432.40694382103794</c:v>
                </c:pt>
                <c:pt idx="3">
                  <c:v>435.08440939124324</c:v>
                </c:pt>
                <c:pt idx="4">
                  <c:v>437.01123144211624</c:v>
                </c:pt>
                <c:pt idx="5">
                  <c:v>442.99304837570514</c:v>
                </c:pt>
                <c:pt idx="6">
                  <c:v>443.77940441759597</c:v>
                </c:pt>
                <c:pt idx="7">
                  <c:v>444.33501478873495</c:v>
                </c:pt>
                <c:pt idx="8">
                  <c:v>447.64464822464498</c:v>
                </c:pt>
                <c:pt idx="9">
                  <c:v>451.05746493827547</c:v>
                </c:pt>
                <c:pt idx="10">
                  <c:v>454.73913934962866</c:v>
                </c:pt>
                <c:pt idx="11">
                  <c:v>456.15482293273948</c:v>
                </c:pt>
                <c:pt idx="12">
                  <c:v>459.0953362160522</c:v>
                </c:pt>
                <c:pt idx="13">
                  <c:v>460.3605533022602</c:v>
                </c:pt>
                <c:pt idx="14">
                  <c:v>461.12247500302573</c:v>
                </c:pt>
                <c:pt idx="15">
                  <c:v>462.1214494518955</c:v>
                </c:pt>
                <c:pt idx="16">
                  <c:v>464.87183058555843</c:v>
                </c:pt>
                <c:pt idx="17">
                  <c:v>467.12450324886282</c:v>
                </c:pt>
                <c:pt idx="18">
                  <c:v>468.04950613043354</c:v>
                </c:pt>
                <c:pt idx="19">
                  <c:v>469.79322965549807</c:v>
                </c:pt>
                <c:pt idx="20">
                  <c:v>471.73060591247332</c:v>
                </c:pt>
                <c:pt idx="21">
                  <c:v>474.25196080582145</c:v>
                </c:pt>
                <c:pt idx="22">
                  <c:v>476.06383435072377</c:v>
                </c:pt>
                <c:pt idx="23">
                  <c:v>479.07585746403151</c:v>
                </c:pt>
                <c:pt idx="24">
                  <c:v>484.28358652925402</c:v>
                </c:pt>
                <c:pt idx="25">
                  <c:v>488.10582884163375</c:v>
                </c:pt>
                <c:pt idx="26">
                  <c:v>504.41613367731844</c:v>
                </c:pt>
                <c:pt idx="27">
                  <c:v>528.25376674054951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9-4B66-B926-F7ED888BD2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4609567"/>
        <c:axId val="1616052959"/>
      </c:barChart>
      <c:catAx>
        <c:axId val="1634609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052959"/>
        <c:crosses val="autoZero"/>
        <c:auto val="1"/>
        <c:lblAlgn val="ctr"/>
        <c:lblOffset val="100"/>
        <c:noMultiLvlLbl val="0"/>
      </c:catAx>
      <c:valAx>
        <c:axId val="1616052959"/>
        <c:scaling>
          <c:orientation val="minMax"/>
          <c:max val="5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b="1"/>
                  <a:t>Euro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609567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099" cy="497206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2" y="0"/>
            <a:ext cx="2949099" cy="497206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58B44B9E-4082-41C5-AD5F-D83F839C59AC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45170"/>
            <a:ext cx="2949099" cy="497206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2" y="9445170"/>
            <a:ext cx="2949099" cy="497206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54CB7D4E-0847-44DB-9B54-38144837E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40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099" cy="497206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2" y="0"/>
            <a:ext cx="2949099" cy="497206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34CBDF04-53C1-4331-AD61-4A879E43F88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51"/>
            <a:ext cx="5444490" cy="4474845"/>
          </a:xfrm>
          <a:prstGeom prst="rect">
            <a:avLst/>
          </a:prstGeom>
        </p:spPr>
        <p:txBody>
          <a:bodyPr vert="horz" lIns="91415" tIns="45708" rIns="91415" bIns="457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5170"/>
            <a:ext cx="2949099" cy="497206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2" y="9445170"/>
            <a:ext cx="2949099" cy="497206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06CDC1FF-0201-40EE-9A7F-A7A603C5B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20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Objective and programme of </a:t>
            </a:r>
            <a:r>
              <a:rPr lang="fr-FR" dirty="0" err="1" smtClean="0"/>
              <a:t>work</a:t>
            </a:r>
            <a:r>
              <a:rPr lang="fr-FR" dirty="0" smtClean="0"/>
              <a:t>:</a:t>
            </a:r>
          </a:p>
          <a:p>
            <a:pPr defTabSz="914152">
              <a:defRPr/>
            </a:pPr>
            <a:r>
              <a:rPr lang="fr-FR" dirty="0" err="1" smtClean="0"/>
              <a:t>Identify</a:t>
            </a:r>
            <a:r>
              <a:rPr lang="fr-FR" dirty="0" smtClean="0"/>
              <a:t> EU </a:t>
            </a:r>
            <a:r>
              <a:rPr lang="fr-FR" dirty="0" err="1" smtClean="0"/>
              <a:t>member</a:t>
            </a:r>
            <a:r>
              <a:rPr lang="fr-FR" dirty="0" smtClean="0"/>
              <a:t> countries </a:t>
            </a:r>
            <a:r>
              <a:rPr lang="fr-FR" dirty="0" err="1" smtClean="0"/>
              <a:t>facing</a:t>
            </a:r>
            <a:r>
              <a:rPr lang="fr-FR" dirty="0" smtClean="0"/>
              <a:t>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severe</a:t>
            </a:r>
            <a:r>
              <a:rPr lang="fr-FR" dirty="0" smtClean="0"/>
              <a:t> challenge in </a:t>
            </a:r>
            <a:r>
              <a:rPr lang="fr-FR" dirty="0" err="1" smtClean="0"/>
              <a:t>financing</a:t>
            </a:r>
            <a:r>
              <a:rPr lang="fr-FR" dirty="0" smtClean="0"/>
              <a:t>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for water </a:t>
            </a:r>
            <a:r>
              <a:rPr lang="fr-FR" dirty="0" err="1" smtClean="0"/>
              <a:t>supply</a:t>
            </a:r>
            <a:r>
              <a:rPr lang="fr-FR" dirty="0" smtClean="0"/>
              <a:t>, </a:t>
            </a:r>
            <a:r>
              <a:rPr lang="fr-FR" dirty="0" err="1" smtClean="0"/>
              <a:t>sanitation</a:t>
            </a:r>
            <a:r>
              <a:rPr lang="fr-FR" dirty="0" smtClean="0"/>
              <a:t> and flood protection by 2050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DC1FF-0201-40EE-9A7F-A7A603C5B8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2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3224380"/>
            <a:ext cx="6300000" cy="52322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ct val="100000"/>
              </a:lnSpc>
              <a:defRPr sz="280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smtClean="0"/>
              <a:t>18/05/2018</a:t>
            </a:r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eaLnBrk="1" latinLnBrk="0" hangingPunct="1">
              <a:defRPr sz="24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r>
              <a:rPr lang="en-US" smtClean="0"/>
              <a:t>18/05/2018</a:t>
            </a: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F46FA28-FF17-4305-B45D-4A8E68D5C91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28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smtClean="0"/>
              <a:t>18/05/2018</a:t>
            </a:r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7F46FA28-FF17-4305-B45D-4A8E68D5C9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18/05/2018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0DF1-A130-42E2-8103-F932D241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77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r>
              <a:rPr lang="en-US" smtClean="0"/>
              <a:t>18/05/2018</a:t>
            </a:r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F46FA28-FF17-4305-B45D-4A8E68D5C91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2547271"/>
            <a:ext cx="7380464" cy="1200329"/>
          </a:xfrm>
        </p:spPr>
        <p:txBody>
          <a:bodyPr/>
          <a:lstStyle/>
          <a:p>
            <a:r>
              <a:rPr lang="en-US" sz="2400" dirty="0" smtClean="0"/>
              <a:t>Assessing member states’ investment needs and financing capacities for water supply</a:t>
            </a:r>
            <a:r>
              <a:rPr lang="en-US" sz="2400" dirty="0"/>
              <a:t> </a:t>
            </a:r>
            <a:r>
              <a:rPr lang="en-US" sz="2400" dirty="0" smtClean="0"/>
              <a:t>&amp; sanitation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000" y="3940296"/>
            <a:ext cx="7020424" cy="2144177"/>
          </a:xfrm>
        </p:spPr>
        <p:txBody>
          <a:bodyPr/>
          <a:lstStyle/>
          <a:p>
            <a:r>
              <a:rPr lang="en-GB" altLang="en-US" dirty="0" smtClean="0"/>
              <a:t>OECD and European Commission - Directorate General Environment</a:t>
            </a:r>
          </a:p>
          <a:p>
            <a:endParaRPr lang="en-GB" altLang="en-US" dirty="0" smtClean="0"/>
          </a:p>
          <a:p>
            <a:r>
              <a:rPr lang="fr-FR" dirty="0" smtClean="0"/>
              <a:t>Xavier </a:t>
            </a:r>
            <a:r>
              <a:rPr lang="fr-FR" dirty="0" err="1" smtClean="0"/>
              <a:t>Leflaive</a:t>
            </a:r>
            <a:r>
              <a:rPr lang="fr-FR" dirty="0" smtClean="0"/>
              <a:t>, 21 May 2019</a:t>
            </a:r>
          </a:p>
          <a:p>
            <a:r>
              <a:rPr lang="fr-FR" dirty="0" smtClean="0"/>
              <a:t>DANUBE WATER CONFERENCE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b="1" dirty="0" err="1">
                <a:solidFill>
                  <a:srgbClr val="FF5050"/>
                </a:solidFill>
              </a:rPr>
              <a:t>Preliminary</a:t>
            </a:r>
            <a:r>
              <a:rPr lang="fr-FR" b="1" dirty="0">
                <a:solidFill>
                  <a:srgbClr val="FF5050"/>
                </a:solidFill>
              </a:rPr>
              <a:t> </a:t>
            </a:r>
            <a:r>
              <a:rPr lang="fr-FR" b="1" dirty="0" err="1">
                <a:solidFill>
                  <a:srgbClr val="FF5050"/>
                </a:solidFill>
              </a:rPr>
              <a:t>findings</a:t>
            </a:r>
            <a:r>
              <a:rPr lang="fr-FR" b="1" dirty="0">
                <a:solidFill>
                  <a:srgbClr val="FF5050"/>
                </a:solidFill>
              </a:rPr>
              <a:t> </a:t>
            </a:r>
            <a:r>
              <a:rPr lang="fr-FR" b="1" dirty="0" err="1">
                <a:solidFill>
                  <a:srgbClr val="FF5050"/>
                </a:solidFill>
              </a:rPr>
              <a:t>subject</a:t>
            </a:r>
            <a:r>
              <a:rPr lang="fr-FR" b="1" dirty="0">
                <a:solidFill>
                  <a:srgbClr val="FF5050"/>
                </a:solidFill>
              </a:rPr>
              <a:t> to </a:t>
            </a:r>
            <a:r>
              <a:rPr lang="fr-FR" b="1" dirty="0" err="1">
                <a:solidFill>
                  <a:srgbClr val="FF5050"/>
                </a:solidFill>
              </a:rPr>
              <a:t>adjustments</a:t>
            </a:r>
            <a:endParaRPr lang="en-GB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fr-FR" b="1" dirty="0" smtClean="0"/>
              <a:t>Per capita cumulative</a:t>
            </a:r>
            <a:r>
              <a:rPr lang="fr-FR" dirty="0" smtClean="0"/>
              <a:t> </a:t>
            </a:r>
            <a:r>
              <a:rPr lang="fr-FR" dirty="0" err="1"/>
              <a:t>additional</a:t>
            </a:r>
            <a:r>
              <a:rPr lang="fr-FR" dirty="0"/>
              <a:t> </a:t>
            </a:r>
            <a:r>
              <a:rPr lang="fr-FR" dirty="0" err="1" smtClean="0"/>
              <a:t>expenditures</a:t>
            </a:r>
            <a:r>
              <a:rPr lang="fr-FR" dirty="0" smtClean="0"/>
              <a:t> by 2030: </a:t>
            </a:r>
            <a:r>
              <a:rPr lang="fr-FR" i="1" dirty="0" smtClean="0"/>
              <a:t>BAU </a:t>
            </a:r>
            <a:r>
              <a:rPr lang="fr-FR" i="1" dirty="0"/>
              <a:t>+ Compliance + </a:t>
            </a:r>
            <a:r>
              <a:rPr lang="fr-FR" i="1" dirty="0" err="1"/>
              <a:t>efficiency</a:t>
            </a:r>
            <a:endParaRPr lang="en-GB" i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3458985"/>
              </p:ext>
            </p:extLst>
          </p:nvPr>
        </p:nvGraphicFramePr>
        <p:xfrm>
          <a:off x="539552" y="1315859"/>
          <a:ext cx="7029101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7684440" y="6453336"/>
            <a:ext cx="4203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latin typeface="Calibri" panose="020F0502020204030204" pitchFamily="34" charset="0"/>
              </a:rPr>
              <a:t>EUR</a:t>
            </a:r>
            <a:endParaRPr lang="en-GB" sz="1100" dirty="0"/>
          </a:p>
        </p:txBody>
      </p:sp>
      <p:sp>
        <p:nvSpPr>
          <p:cNvPr id="2" name="Rectangle 1"/>
          <p:cNvSpPr/>
          <p:nvPr/>
        </p:nvSpPr>
        <p:spPr>
          <a:xfrm>
            <a:off x="5580112" y="2060848"/>
            <a:ext cx="157534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t-BR" sz="1200" i="1" dirty="0" err="1" smtClean="0">
                <a:latin typeface="Calibri" panose="020F0502020204030204" pitchFamily="34" charset="0"/>
              </a:rPr>
              <a:t>Luxembourg</a:t>
            </a:r>
            <a:r>
              <a:rPr lang="pt-BR" sz="1200" i="1" dirty="0" smtClean="0">
                <a:latin typeface="Calibri" panose="020F0502020204030204" pitchFamily="34" charset="0"/>
              </a:rPr>
              <a:t>: </a:t>
            </a:r>
            <a:br>
              <a:rPr lang="pt-BR" sz="1200" i="1" dirty="0" smtClean="0">
                <a:latin typeface="Calibri" panose="020F0502020204030204" pitchFamily="34" charset="0"/>
              </a:rPr>
            </a:br>
            <a:r>
              <a:rPr lang="pt-BR" sz="1200" i="1" dirty="0" smtClean="0">
                <a:latin typeface="Calibri" panose="020F0502020204030204" pitchFamily="34" charset="0"/>
              </a:rPr>
              <a:t>EUR 2928 (BAU: 2782; WS:146; WW: 0)</a:t>
            </a:r>
            <a:endParaRPr lang="pt-BR" sz="1200" i="1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7096635" y="3331731"/>
            <a:ext cx="20162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i="1" dirty="0" smtClean="0">
                <a:latin typeface="Calibri" panose="020F0502020204030204" pitchFamily="34" charset="0"/>
              </a:rPr>
              <a:t>Source</a:t>
            </a:r>
            <a:r>
              <a:rPr lang="en-GB" sz="800" dirty="0">
                <a:latin typeface="Calibri" panose="020F0502020204030204" pitchFamily="34" charset="0"/>
              </a:rPr>
              <a:t>: </a:t>
            </a:r>
            <a:r>
              <a:rPr lang="en-GB" sz="800" dirty="0" smtClean="0">
                <a:latin typeface="Calibri" panose="020F0502020204030204" pitchFamily="34" charset="0"/>
              </a:rPr>
              <a:t>OECD analysis based on European Commission and Eurostat data</a:t>
            </a:r>
            <a:endParaRPr lang="en-GB" sz="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3177315"/>
            <a:ext cx="6624000" cy="542969"/>
          </a:xfrm>
        </p:spPr>
        <p:txBody>
          <a:bodyPr/>
          <a:lstStyle/>
          <a:p>
            <a:r>
              <a:rPr lang="fr-FR" dirty="0" smtClean="0"/>
              <a:t>FINANCING OPTIONS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1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Sources of finance for water supply and sanitation services per member </a:t>
            </a:r>
            <a:r>
              <a:rPr lang="en-GB" dirty="0" smtClean="0"/>
              <a:t>state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596336" y="5949280"/>
            <a:ext cx="93610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smtClean="0">
                <a:latin typeface="Calibri" panose="020F0502020204030204" pitchFamily="34" charset="0"/>
              </a:rPr>
              <a:t>2011-15 </a:t>
            </a:r>
            <a:r>
              <a:rPr lang="en-GB" sz="1100" dirty="0">
                <a:latin typeface="Calibri" panose="020F0502020204030204" pitchFamily="34" charset="0"/>
              </a:rPr>
              <a:t>annual </a:t>
            </a:r>
            <a:r>
              <a:rPr lang="en-GB" sz="1100" dirty="0" smtClean="0">
                <a:latin typeface="Calibri" panose="020F0502020204030204" pitchFamily="34" charset="0"/>
              </a:rPr>
              <a:t>average</a:t>
            </a:r>
            <a:endParaRPr lang="en-GB" sz="11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539552" y="1393507"/>
          <a:ext cx="7272808" cy="541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347864" y="1496970"/>
            <a:ext cx="2376264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en-GB" sz="1000" dirty="0">
                <a:solidFill>
                  <a:srgbClr val="FF0000"/>
                </a:solidFill>
                <a:effectLst/>
                <a:latin typeface="Calibri"/>
                <a:ea typeface="Calibri"/>
              </a:rPr>
              <a:t>Household expenditure data unavailable</a:t>
            </a:r>
            <a:endParaRPr lang="en-GB" sz="1200" dirty="0">
              <a:effectLst/>
              <a:latin typeface="Times New Roman"/>
              <a:ea typeface="Calibri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6517738" y="3442925"/>
            <a:ext cx="3636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i="1" dirty="0" smtClean="0">
                <a:latin typeface="Calibri" panose="020F0502020204030204" pitchFamily="34" charset="0"/>
              </a:rPr>
              <a:t>Source</a:t>
            </a:r>
            <a:r>
              <a:rPr lang="en-GB" sz="800" dirty="0">
                <a:latin typeface="Calibri" panose="020F0502020204030204" pitchFamily="34" charset="0"/>
              </a:rPr>
              <a:t>: </a:t>
            </a:r>
            <a:r>
              <a:rPr lang="en-GB" sz="800" dirty="0" smtClean="0">
                <a:latin typeface="Calibri" panose="020F0502020204030204" pitchFamily="34" charset="0"/>
              </a:rPr>
              <a:t>OECD analysis based on EUROSTAT (General </a:t>
            </a:r>
            <a:r>
              <a:rPr lang="en-GB" sz="800" dirty="0">
                <a:latin typeface="Calibri" panose="020F0502020204030204" pitchFamily="34" charset="0"/>
              </a:rPr>
              <a:t>government expenditure by function, Final consumption expenditure on environmental protection services by institutional sector, Final consumption expenditure of households by consumption purpose, Mean consumption expenditure by detailed COICOP level). </a:t>
            </a:r>
          </a:p>
        </p:txBody>
      </p:sp>
    </p:spTree>
    <p:extLst>
      <p:ext uri="{BB962C8B-B14F-4D97-AF65-F5344CB8AC3E}">
        <p14:creationId xmlns:p14="http://schemas.microsoft.com/office/powerpoint/2010/main" val="32543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 of EU transfers in estimated total expenditures for </a:t>
            </a:r>
            <a:r>
              <a:rPr lang="en-GB" dirty="0" smtClean="0"/>
              <a:t>WSS per country</a:t>
            </a:r>
            <a:endParaRPr lang="en-GB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539551" y="1294130"/>
          <a:ext cx="7335523" cy="544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7611144" y="5963700"/>
            <a:ext cx="93610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smtClean="0">
                <a:latin typeface="Calibri" panose="020F0502020204030204" pitchFamily="34" charset="0"/>
              </a:rPr>
              <a:t>2011-15 </a:t>
            </a:r>
            <a:r>
              <a:rPr lang="en-GB" sz="1100" dirty="0">
                <a:latin typeface="Calibri" panose="020F0502020204030204" pitchFamily="34" charset="0"/>
              </a:rPr>
              <a:t>annual </a:t>
            </a:r>
            <a:r>
              <a:rPr lang="en-GB" sz="1100" dirty="0" smtClean="0">
                <a:latin typeface="Calibri" panose="020F0502020204030204" pitchFamily="34" charset="0"/>
              </a:rPr>
              <a:t>average</a:t>
            </a:r>
            <a:endParaRPr lang="en-GB" sz="11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6940498" y="3148734"/>
            <a:ext cx="2880319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i="1" dirty="0">
                <a:latin typeface="Calibri" panose="020F0502020204030204" pitchFamily="34" charset="0"/>
              </a:rPr>
              <a:t>Note</a:t>
            </a:r>
            <a:r>
              <a:rPr lang="en-GB" sz="800" dirty="0">
                <a:latin typeface="Calibri" panose="020F0502020204030204" pitchFamily="34" charset="0"/>
              </a:rPr>
              <a:t>: It is assumed that EU transfers are always channelled through domestic budgets of each member states and that they are, therefore not additional to government expenditures </a:t>
            </a:r>
            <a:r>
              <a:rPr lang="en-GB" sz="800" dirty="0" smtClean="0">
                <a:latin typeface="Calibri" panose="020F0502020204030204" pitchFamily="34" charset="0"/>
              </a:rPr>
              <a:t>.</a:t>
            </a:r>
            <a:endParaRPr lang="en-GB" sz="800" dirty="0"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800" i="1" dirty="0">
                <a:latin typeface="Calibri" panose="020F0502020204030204" pitchFamily="34" charset="0"/>
              </a:rPr>
              <a:t>Source</a:t>
            </a:r>
            <a:r>
              <a:rPr lang="en-GB" sz="800" dirty="0">
                <a:latin typeface="Calibri" panose="020F0502020204030204" pitchFamily="34" charset="0"/>
              </a:rPr>
              <a:t>: </a:t>
            </a:r>
            <a:r>
              <a:rPr lang="en-GB" sz="800" dirty="0" smtClean="0">
                <a:latin typeface="Calibri" panose="020F0502020204030204" pitchFamily="34" charset="0"/>
              </a:rPr>
              <a:t>OECD analysis based on EUROSTAT </a:t>
            </a:r>
            <a:r>
              <a:rPr lang="en-GB" sz="800" dirty="0">
                <a:latin typeface="Calibri" panose="020F0502020204030204" pitchFamily="34" charset="0"/>
              </a:rPr>
              <a:t>(for past estimated expenditures), European Commission Directorate-General for Regional and Urban Policy (Open Data Portal for European Structural and Investment Funds). </a:t>
            </a:r>
          </a:p>
        </p:txBody>
      </p:sp>
    </p:spTree>
    <p:extLst>
      <p:ext uri="{BB962C8B-B14F-4D97-AF65-F5344CB8AC3E}">
        <p14:creationId xmlns:p14="http://schemas.microsoft.com/office/powerpoint/2010/main" val="34959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 of </a:t>
            </a:r>
            <a:r>
              <a:rPr lang="en-GB" dirty="0" smtClean="0"/>
              <a:t>WSS expenditures </a:t>
            </a:r>
            <a:r>
              <a:rPr lang="en-GB" dirty="0"/>
              <a:t>in households’ disposable income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5976664" cy="53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03657" y="6071018"/>
            <a:ext cx="93610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smtClean="0">
                <a:latin typeface="Calibri" panose="020F0502020204030204" pitchFamily="34" charset="0"/>
              </a:rPr>
              <a:t>2011-15 </a:t>
            </a:r>
            <a:r>
              <a:rPr lang="en-GB" sz="1100" dirty="0">
                <a:latin typeface="Calibri" panose="020F0502020204030204" pitchFamily="34" charset="0"/>
              </a:rPr>
              <a:t>annual </a:t>
            </a:r>
            <a:r>
              <a:rPr lang="en-GB" sz="1100" dirty="0" smtClean="0">
                <a:latin typeface="Calibri" panose="020F0502020204030204" pitchFamily="34" charset="0"/>
              </a:rPr>
              <a:t>average</a:t>
            </a:r>
            <a:endParaRPr lang="en-GB" sz="1100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24328" y="3068959"/>
            <a:ext cx="1296145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i="1" dirty="0">
                <a:latin typeface="Calibri" panose="020F0502020204030204" pitchFamily="34" charset="0"/>
              </a:rPr>
              <a:t>Note</a:t>
            </a:r>
            <a:r>
              <a:rPr lang="en-GB" sz="800" dirty="0">
                <a:latin typeface="Calibri" panose="020F0502020204030204" pitchFamily="34" charset="0"/>
              </a:rPr>
              <a:t>: Lack of household expenditure data for Croatia and Sweden.</a:t>
            </a:r>
          </a:p>
          <a:p>
            <a:pPr>
              <a:spcAft>
                <a:spcPts val="300"/>
              </a:spcAft>
            </a:pPr>
            <a:r>
              <a:rPr lang="en-GB" sz="800" i="1" dirty="0">
                <a:latin typeface="Calibri" panose="020F0502020204030204" pitchFamily="34" charset="0"/>
              </a:rPr>
              <a:t>Source</a:t>
            </a:r>
            <a:r>
              <a:rPr lang="en-GB" sz="800" dirty="0">
                <a:latin typeface="Calibri" panose="020F0502020204030204" pitchFamily="34" charset="0"/>
              </a:rPr>
              <a:t>: </a:t>
            </a:r>
            <a:r>
              <a:rPr lang="en-GB" sz="800" dirty="0" smtClean="0">
                <a:latin typeface="Calibri" panose="020F0502020204030204" pitchFamily="34" charset="0"/>
              </a:rPr>
              <a:t>OECD analysis based on EUROSTAT </a:t>
            </a:r>
            <a:r>
              <a:rPr lang="en-GB" sz="800" dirty="0">
                <a:latin typeface="Calibri" panose="020F0502020204030204" pitchFamily="34" charset="0"/>
              </a:rPr>
              <a:t>(household expenditures and income </a:t>
            </a:r>
            <a:r>
              <a:rPr lang="en-GB" sz="800" dirty="0" smtClean="0">
                <a:latin typeface="Calibri" panose="020F0502020204030204" pitchFamily="34" charset="0"/>
              </a:rPr>
              <a:t>data)</a:t>
            </a:r>
            <a:endParaRPr lang="en-GB" sz="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1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Minimise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endParaRPr lang="fr-FR" dirty="0" smtClean="0"/>
          </a:p>
          <a:p>
            <a:pPr lvl="1"/>
            <a:r>
              <a:rPr lang="fr-FR" dirty="0" err="1" smtClean="0"/>
              <a:t>Avoid</a:t>
            </a:r>
            <a:r>
              <a:rPr lang="fr-FR" dirty="0" smtClean="0"/>
              <a:t> building future </a:t>
            </a:r>
            <a:r>
              <a:rPr lang="fr-FR" dirty="0" err="1" smtClean="0"/>
              <a:t>liabilities</a:t>
            </a:r>
            <a:endParaRPr lang="fr-FR" dirty="0" smtClean="0"/>
          </a:p>
          <a:p>
            <a:pPr lvl="1"/>
            <a:r>
              <a:rPr lang="fr-FR" dirty="0" err="1" smtClean="0"/>
              <a:t>Enhance</a:t>
            </a:r>
            <a:r>
              <a:rPr lang="fr-FR" dirty="0" smtClean="0"/>
              <a:t> </a:t>
            </a:r>
            <a:r>
              <a:rPr lang="fr-FR" dirty="0" err="1" smtClean="0"/>
              <a:t>operation</a:t>
            </a:r>
            <a:r>
              <a:rPr lang="fr-FR" dirty="0" smtClean="0"/>
              <a:t> of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endParaRPr lang="fr-FR" dirty="0" smtClean="0"/>
          </a:p>
          <a:p>
            <a:r>
              <a:rPr lang="fr-FR" dirty="0" err="1" smtClean="0"/>
              <a:t>Make</a:t>
            </a:r>
            <a:r>
              <a:rPr lang="fr-FR" dirty="0" smtClean="0"/>
              <a:t> the best use of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endParaRPr lang="fr-FR" dirty="0" smtClean="0"/>
          </a:p>
          <a:p>
            <a:pPr lvl="1"/>
            <a:r>
              <a:rPr lang="fr-FR" dirty="0" smtClean="0"/>
              <a:t>Plan and set </a:t>
            </a:r>
            <a:r>
              <a:rPr lang="fr-FR" dirty="0" err="1" smtClean="0"/>
              <a:t>priorities</a:t>
            </a:r>
            <a:endParaRPr lang="fr-FR" dirty="0" smtClean="0"/>
          </a:p>
          <a:p>
            <a:pPr lvl="1"/>
            <a:r>
              <a:rPr lang="fr-FR" dirty="0" smtClean="0"/>
              <a:t>Explore </a:t>
            </a:r>
            <a:r>
              <a:rPr lang="en-GB" dirty="0"/>
              <a:t>n</a:t>
            </a:r>
            <a:r>
              <a:rPr lang="en-GB" dirty="0" smtClean="0"/>
              <a:t>ature-based solutions (UK, EIB…)</a:t>
            </a:r>
            <a:endParaRPr lang="fr-FR" dirty="0" smtClean="0"/>
          </a:p>
          <a:p>
            <a:r>
              <a:rPr lang="fr-FR" dirty="0" err="1" smtClean="0"/>
              <a:t>Enhance</a:t>
            </a:r>
            <a:r>
              <a:rPr lang="fr-FR" dirty="0" smtClean="0"/>
              <a:t> the </a:t>
            </a:r>
            <a:r>
              <a:rPr lang="fr-FR" dirty="0" err="1" smtClean="0"/>
              <a:t>quality</a:t>
            </a:r>
            <a:r>
              <a:rPr lang="fr-FR" dirty="0" smtClean="0"/>
              <a:t> of </a:t>
            </a:r>
            <a:r>
              <a:rPr lang="fr-FR" dirty="0" err="1" smtClean="0"/>
              <a:t>investment</a:t>
            </a:r>
            <a:endParaRPr lang="en-GB" dirty="0"/>
          </a:p>
          <a:p>
            <a:pPr lvl="1"/>
            <a:r>
              <a:rPr lang="fr-FR" dirty="0" smtClean="0"/>
              <a:t>Policy </a:t>
            </a:r>
            <a:r>
              <a:rPr lang="fr-FR" dirty="0" err="1" smtClean="0"/>
              <a:t>coherence</a:t>
            </a:r>
            <a:endParaRPr lang="fr-FR" dirty="0" smtClean="0"/>
          </a:p>
          <a:p>
            <a:pPr lvl="1"/>
            <a:r>
              <a:rPr lang="en-GB" dirty="0" smtClean="0"/>
              <a:t>The benefit of technical innovation</a:t>
            </a:r>
          </a:p>
          <a:p>
            <a:r>
              <a:rPr lang="fr-FR" dirty="0" err="1" smtClean="0"/>
              <a:t>Crowd</a:t>
            </a:r>
            <a:r>
              <a:rPr lang="fr-FR" dirty="0" smtClean="0"/>
              <a:t> in new sources of finance</a:t>
            </a:r>
          </a:p>
          <a:p>
            <a:pPr lvl="1"/>
            <a:r>
              <a:rPr lang="fr-FR" dirty="0" err="1" smtClean="0"/>
              <a:t>Beneficiaries</a:t>
            </a:r>
            <a:r>
              <a:rPr lang="fr-FR" dirty="0" smtClean="0"/>
              <a:t> (</a:t>
            </a:r>
            <a:r>
              <a:rPr lang="fr-FR" dirty="0" err="1" smtClean="0"/>
              <a:t>property</a:t>
            </a:r>
            <a:r>
              <a:rPr lang="fr-FR" dirty="0" smtClean="0"/>
              <a:t> </a:t>
            </a:r>
            <a:r>
              <a:rPr lang="fr-FR" dirty="0" err="1" smtClean="0"/>
              <a:t>developers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Domestic</a:t>
            </a:r>
            <a:r>
              <a:rPr lang="fr-FR" dirty="0" smtClean="0"/>
              <a:t> commercial finance (</a:t>
            </a:r>
            <a:r>
              <a:rPr lang="fr-FR" dirty="0" err="1" smtClean="0"/>
              <a:t>blending</a:t>
            </a:r>
            <a:r>
              <a:rPr lang="fr-FR" dirty="0" smtClean="0"/>
              <a:t>)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Options to bridge the gap</a:t>
            </a:r>
            <a:br>
              <a:rPr lang="fr-FR" dirty="0" smtClean="0"/>
            </a:br>
            <a:r>
              <a:rPr lang="fr-FR" i="1" dirty="0" smtClean="0"/>
              <a:t>This </a:t>
            </a:r>
            <a:r>
              <a:rPr lang="fr-FR" i="1" dirty="0" err="1" smtClean="0"/>
              <a:t>is</a:t>
            </a:r>
            <a:r>
              <a:rPr lang="fr-FR" i="1" dirty="0" smtClean="0"/>
              <a:t> not all about more money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9028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2690901"/>
            <a:ext cx="6624000" cy="1515800"/>
          </a:xfrm>
        </p:spPr>
        <p:txBody>
          <a:bodyPr/>
          <a:lstStyle/>
          <a:p>
            <a:r>
              <a:rPr lang="fr-FR" dirty="0" err="1" smtClean="0"/>
              <a:t>Revised</a:t>
            </a:r>
            <a:r>
              <a:rPr lang="fr-FR" dirty="0" smtClean="0"/>
              <a:t> projections on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comply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UWWTD</a:t>
            </a:r>
            <a:br>
              <a:rPr lang="fr-FR" dirty="0" smtClean="0"/>
            </a:br>
            <a:r>
              <a:rPr lang="fr-FR" dirty="0" smtClean="0"/>
              <a:t>(2015-2030)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2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 capita cumulative </a:t>
            </a:r>
            <a:r>
              <a:rPr lang="fr-FR" b="1" dirty="0"/>
              <a:t>total</a:t>
            </a:r>
            <a:r>
              <a:rPr lang="fr-FR" dirty="0"/>
              <a:t> </a:t>
            </a:r>
            <a:r>
              <a:rPr lang="fr-FR" dirty="0" err="1"/>
              <a:t>expenditures</a:t>
            </a:r>
            <a:r>
              <a:rPr lang="fr-FR" dirty="0"/>
              <a:t> by 2030 for compliance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smtClean="0"/>
              <a:t>UWWTD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802688" y="6411913"/>
            <a:ext cx="341312" cy="244475"/>
          </a:xfrm>
        </p:spPr>
        <p:txBody>
          <a:bodyPr/>
          <a:lstStyle/>
          <a:p>
            <a:fld id="{8BE50DF1-A130-42E2-8103-F932D241E47D}" type="slidenum">
              <a:rPr lang="en-GB" smtClean="0"/>
              <a:pPr/>
              <a:t>17</a:t>
            </a:fld>
            <a:endParaRPr lang="en-GB"/>
          </a:p>
        </p:txBody>
      </p:sp>
      <p:graphicFrame>
        <p:nvGraphicFramePr>
          <p:cNvPr id="3" name="Graphique 8">
            <a:extLst>
              <a:ext uri="{FF2B5EF4-FFF2-40B4-BE49-F238E27FC236}">
                <a16:creationId xmlns:a16="http://schemas.microsoft.com/office/drawing/2014/main" id="{712F7E0A-9C97-4A08-98A3-9F1ADBB366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7961248"/>
              </p:ext>
            </p:extLst>
          </p:nvPr>
        </p:nvGraphicFramePr>
        <p:xfrm>
          <a:off x="1259632" y="1412776"/>
          <a:ext cx="6424295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686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18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668464" cy="1022400"/>
          </a:xfrm>
        </p:spPr>
        <p:txBody>
          <a:bodyPr/>
          <a:lstStyle/>
          <a:p>
            <a:r>
              <a:rPr lang="fr-FR" dirty="0"/>
              <a:t>Per capita cumulative </a:t>
            </a:r>
            <a:r>
              <a:rPr lang="fr-FR" b="1" dirty="0" err="1"/>
              <a:t>additional</a:t>
            </a:r>
            <a:r>
              <a:rPr lang="fr-FR" dirty="0"/>
              <a:t> </a:t>
            </a:r>
            <a:r>
              <a:rPr lang="fr-FR" dirty="0" err="1"/>
              <a:t>investment</a:t>
            </a:r>
            <a:r>
              <a:rPr lang="fr-FR" dirty="0"/>
              <a:t> </a:t>
            </a:r>
            <a:r>
              <a:rPr lang="fr-FR" dirty="0" smtClean="0"/>
              <a:t>by </a:t>
            </a:r>
            <a:r>
              <a:rPr lang="fr-FR" dirty="0"/>
              <a:t>2030 to </a:t>
            </a:r>
            <a:r>
              <a:rPr lang="fr-FR" dirty="0" err="1"/>
              <a:t>comply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smtClean="0"/>
              <a:t>UWWTD</a:t>
            </a:r>
            <a:endParaRPr lang="en-GB" dirty="0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A387DC30-D3BD-491D-9782-F75347159E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521204"/>
              </p:ext>
            </p:extLst>
          </p:nvPr>
        </p:nvGraphicFramePr>
        <p:xfrm>
          <a:off x="1080000" y="1196753"/>
          <a:ext cx="6228384" cy="5458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173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 capita cumulative </a:t>
            </a:r>
            <a:r>
              <a:rPr lang="fr-FR" b="1" dirty="0" err="1"/>
              <a:t>reinvestment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by 2030 for compliance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smtClean="0"/>
              <a:t>UWWTD</a:t>
            </a:r>
            <a:endParaRPr lang="en-GB" dirty="0"/>
          </a:p>
        </p:txBody>
      </p:sp>
      <p:graphicFrame>
        <p:nvGraphicFramePr>
          <p:cNvPr id="5" name="Graphique 7">
            <a:extLst>
              <a:ext uri="{FF2B5EF4-FFF2-40B4-BE49-F238E27FC236}">
                <a16:creationId xmlns:a16="http://schemas.microsoft.com/office/drawing/2014/main" id="{6CA9F225-7D18-4783-A31A-D11D78457D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3537986"/>
              </p:ext>
            </p:extLst>
          </p:nvPr>
        </p:nvGraphicFramePr>
        <p:xfrm>
          <a:off x="1547664" y="1260000"/>
          <a:ext cx="5760720" cy="5595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260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Water-related investments to 2050</a:t>
            </a:r>
          </a:p>
          <a:p>
            <a:pPr lvl="1"/>
            <a:r>
              <a:rPr lang="fr-FR" dirty="0" smtClean="0"/>
              <a:t>Water </a:t>
            </a:r>
            <a:r>
              <a:rPr lang="fr-FR" dirty="0" err="1" smtClean="0"/>
              <a:t>supply</a:t>
            </a:r>
            <a:endParaRPr lang="fr-FR" dirty="0" smtClean="0"/>
          </a:p>
          <a:p>
            <a:pPr lvl="1"/>
            <a:r>
              <a:rPr lang="fr-FR" dirty="0" err="1" smtClean="0"/>
              <a:t>Wastewater</a:t>
            </a:r>
            <a:r>
              <a:rPr lang="fr-FR" dirty="0" smtClean="0"/>
              <a:t> collection and </a:t>
            </a:r>
            <a:r>
              <a:rPr lang="fr-FR" dirty="0" err="1" smtClean="0"/>
              <a:t>treatment</a:t>
            </a:r>
            <a:endParaRPr lang="fr-FR" dirty="0" smtClean="0"/>
          </a:p>
          <a:p>
            <a:pPr lvl="1"/>
            <a:r>
              <a:rPr lang="fr-FR" dirty="0" smtClean="0"/>
              <a:t>Flood protection</a:t>
            </a:r>
          </a:p>
          <a:p>
            <a:r>
              <a:rPr lang="en-GB" dirty="0"/>
              <a:t>Pending issues</a:t>
            </a:r>
          </a:p>
          <a:p>
            <a:pPr lvl="1"/>
            <a:r>
              <a:rPr lang="en-GB" dirty="0"/>
              <a:t>Compliance with Water Framework Directive</a:t>
            </a:r>
          </a:p>
          <a:p>
            <a:pPr lvl="1"/>
            <a:r>
              <a:rPr lang="en-GB" dirty="0"/>
              <a:t>Climate change</a:t>
            </a:r>
          </a:p>
          <a:p>
            <a:pPr lvl="1"/>
            <a:r>
              <a:rPr lang="en-GB" dirty="0"/>
              <a:t>Contaminants of emerging </a:t>
            </a:r>
            <a:r>
              <a:rPr lang="en-GB" dirty="0" smtClean="0"/>
              <a:t>concern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>
                <a:solidFill>
                  <a:prstClr val="white"/>
                </a:solidFill>
              </a:rPr>
              <a:pPr/>
              <a:t>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1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3177315"/>
            <a:ext cx="6624000" cy="542969"/>
          </a:xfrm>
        </p:spPr>
        <p:txBody>
          <a:bodyPr/>
          <a:lstStyle/>
          <a:p>
            <a:r>
              <a:rPr lang="fr-FR" dirty="0" smtClean="0"/>
              <a:t>Baseline (2011-2015)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5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84488" cy="1022400"/>
          </a:xfrm>
        </p:spPr>
        <p:txBody>
          <a:bodyPr/>
          <a:lstStyle/>
          <a:p>
            <a:r>
              <a:rPr lang="en-GB" b="1" dirty="0" smtClean="0"/>
              <a:t>Total </a:t>
            </a:r>
            <a:r>
              <a:rPr lang="en-GB" dirty="0" smtClean="0"/>
              <a:t>annual</a:t>
            </a:r>
            <a:r>
              <a:rPr lang="en-GB" b="1" dirty="0" smtClean="0"/>
              <a:t> </a:t>
            </a:r>
            <a:r>
              <a:rPr lang="en-GB" dirty="0" smtClean="0"/>
              <a:t>expenditures </a:t>
            </a:r>
            <a:r>
              <a:rPr lang="en-GB" dirty="0"/>
              <a:t>for water supply and sanitation per member state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52320" y="5949280"/>
            <a:ext cx="11347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Calibri" panose="020F0502020204030204" pitchFamily="34" charset="0"/>
              </a:rPr>
              <a:t>million </a:t>
            </a:r>
            <a:r>
              <a:rPr lang="en-GB" sz="1100" dirty="0">
                <a:latin typeface="Calibri" panose="020F0502020204030204" pitchFamily="34" charset="0"/>
              </a:rPr>
              <a:t>EUR, 2011-15 annual </a:t>
            </a:r>
            <a:r>
              <a:rPr lang="en-GB" sz="1100" dirty="0" smtClean="0">
                <a:latin typeface="Calibri" panose="020F0502020204030204" pitchFamily="34" charset="0"/>
              </a:rPr>
              <a:t>average</a:t>
            </a:r>
            <a:endParaRPr lang="en-GB" sz="110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668053871"/>
              </p:ext>
            </p:extLst>
          </p:nvPr>
        </p:nvGraphicFramePr>
        <p:xfrm>
          <a:off x="539552" y="1315859"/>
          <a:ext cx="748883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 rot="5400000">
            <a:off x="6389984" y="3238781"/>
            <a:ext cx="3672410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i="1" dirty="0">
                <a:latin typeface="Calibri" panose="020F0502020204030204" pitchFamily="34" charset="0"/>
              </a:rPr>
              <a:t>Note</a:t>
            </a:r>
            <a:r>
              <a:rPr lang="en-GB" sz="800" dirty="0">
                <a:latin typeface="Calibri" panose="020F0502020204030204" pitchFamily="34" charset="0"/>
              </a:rPr>
              <a:t>: Likely overestimate of supply-related expenditures (and corresponding underestimate of sanitation) in countries where wastewater-related charged are included in the water bill</a:t>
            </a:r>
            <a:r>
              <a:rPr lang="en-GB" sz="800" dirty="0" smtClean="0">
                <a:latin typeface="Calibri" panose="020F0502020204030204" pitchFamily="34" charset="0"/>
              </a:rPr>
              <a:t>. </a:t>
            </a:r>
            <a:r>
              <a:rPr lang="en-US" sz="800" dirty="0">
                <a:latin typeface="Calibri" panose="020F0502020204030204" pitchFamily="34" charset="0"/>
              </a:rPr>
              <a:t>Total expenditure for Finland, Croatia and Sweden are </a:t>
            </a:r>
            <a:r>
              <a:rPr lang="en-US" sz="800" dirty="0" smtClean="0">
                <a:latin typeface="Calibri" panose="020F0502020204030204" pitchFamily="34" charset="0"/>
              </a:rPr>
              <a:t>known to be underestimated </a:t>
            </a:r>
            <a:r>
              <a:rPr lang="en-US" sz="800" dirty="0">
                <a:latin typeface="Calibri" panose="020F0502020204030204" pitchFamily="34" charset="0"/>
              </a:rPr>
              <a:t>due to data limitations.</a:t>
            </a:r>
            <a:endParaRPr lang="en-GB" sz="800" dirty="0"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800" i="1" dirty="0">
                <a:latin typeface="Calibri" panose="020F0502020204030204" pitchFamily="34" charset="0"/>
              </a:rPr>
              <a:t>Source</a:t>
            </a:r>
            <a:r>
              <a:rPr lang="en-GB" sz="800" dirty="0">
                <a:latin typeface="Calibri" panose="020F0502020204030204" pitchFamily="34" charset="0"/>
              </a:rPr>
              <a:t>: </a:t>
            </a:r>
            <a:r>
              <a:rPr lang="en-GB" sz="800" dirty="0" smtClean="0">
                <a:latin typeface="Calibri" panose="020F0502020204030204" pitchFamily="34" charset="0"/>
              </a:rPr>
              <a:t>OECD analysis based on EUROSTAT (General </a:t>
            </a:r>
            <a:r>
              <a:rPr lang="en-GB" sz="800" dirty="0">
                <a:latin typeface="Calibri" panose="020F0502020204030204" pitchFamily="34" charset="0"/>
              </a:rPr>
              <a:t>government expenditure by function, Final consumption expenditure on environmental protection services by institutional sector, Final consumption expenditure of households by consumption purpose, Mean consumption expenditure by detailed COICOP level). </a:t>
            </a:r>
          </a:p>
        </p:txBody>
      </p:sp>
    </p:spTree>
    <p:extLst>
      <p:ext uri="{BB962C8B-B14F-4D97-AF65-F5344CB8AC3E}">
        <p14:creationId xmlns:p14="http://schemas.microsoft.com/office/powerpoint/2010/main" val="4513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en-GB" sz="3100" b="1" dirty="0" smtClean="0"/>
              <a:t>Per capita </a:t>
            </a:r>
            <a:r>
              <a:rPr lang="en-GB" sz="3100" dirty="0" smtClean="0"/>
              <a:t>annual expenditures </a:t>
            </a:r>
            <a:r>
              <a:rPr lang="en-GB" sz="3100" dirty="0"/>
              <a:t>for water supply and sanitation per member </a:t>
            </a:r>
            <a:r>
              <a:rPr lang="en-GB" sz="3100" dirty="0" smtClean="0"/>
              <a:t>state</a:t>
            </a:r>
            <a:endParaRPr lang="en-GB" sz="31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45150813"/>
              </p:ext>
            </p:extLst>
          </p:nvPr>
        </p:nvGraphicFramePr>
        <p:xfrm>
          <a:off x="539552" y="1294130"/>
          <a:ext cx="7416824" cy="556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64288" y="6093296"/>
            <a:ext cx="12787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Calibri" panose="020F0502020204030204" pitchFamily="34" charset="0"/>
              </a:rPr>
              <a:t>EUR</a:t>
            </a:r>
            <a:r>
              <a:rPr lang="en-GB" sz="1100" dirty="0">
                <a:latin typeface="Calibri" panose="020F0502020204030204" pitchFamily="34" charset="0"/>
              </a:rPr>
              <a:t>, 2011-15 annual </a:t>
            </a:r>
            <a:r>
              <a:rPr lang="en-GB" sz="1100" dirty="0" smtClean="0">
                <a:latin typeface="Calibri" panose="020F0502020204030204" pitchFamily="34" charset="0"/>
              </a:rPr>
              <a:t>average</a:t>
            </a:r>
            <a:endParaRPr lang="en-GB" sz="11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6389984" y="3238781"/>
            <a:ext cx="3672410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i="1" dirty="0">
                <a:latin typeface="Calibri" panose="020F0502020204030204" pitchFamily="34" charset="0"/>
              </a:rPr>
              <a:t>Note</a:t>
            </a:r>
            <a:r>
              <a:rPr lang="en-GB" sz="800" dirty="0">
                <a:latin typeface="Calibri" panose="020F0502020204030204" pitchFamily="34" charset="0"/>
              </a:rPr>
              <a:t>: Likely overestimate of supply-related expenditures (and corresponding underestimate of sanitation) in countries where wastewater-related charged are included in the water bill</a:t>
            </a:r>
            <a:r>
              <a:rPr lang="en-GB" sz="800" dirty="0" smtClean="0">
                <a:latin typeface="Calibri" panose="020F0502020204030204" pitchFamily="34" charset="0"/>
              </a:rPr>
              <a:t>. </a:t>
            </a:r>
            <a:r>
              <a:rPr lang="en-US" sz="800" dirty="0">
                <a:latin typeface="Calibri" panose="020F0502020204030204" pitchFamily="34" charset="0"/>
              </a:rPr>
              <a:t>Total expenditure for Finland, Croatia and Sweden are </a:t>
            </a:r>
            <a:r>
              <a:rPr lang="en-US" sz="800" dirty="0" smtClean="0">
                <a:latin typeface="Calibri" panose="020F0502020204030204" pitchFamily="34" charset="0"/>
              </a:rPr>
              <a:t>known to be underestimated </a:t>
            </a:r>
            <a:r>
              <a:rPr lang="en-US" sz="800" dirty="0">
                <a:latin typeface="Calibri" panose="020F0502020204030204" pitchFamily="34" charset="0"/>
              </a:rPr>
              <a:t>due to data limitations.</a:t>
            </a:r>
            <a:endParaRPr lang="en-GB" sz="800" dirty="0"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800" i="1" dirty="0">
                <a:latin typeface="Calibri" panose="020F0502020204030204" pitchFamily="34" charset="0"/>
              </a:rPr>
              <a:t>Source</a:t>
            </a:r>
            <a:r>
              <a:rPr lang="en-GB" sz="800" dirty="0">
                <a:latin typeface="Calibri" panose="020F0502020204030204" pitchFamily="34" charset="0"/>
              </a:rPr>
              <a:t>: </a:t>
            </a:r>
            <a:r>
              <a:rPr lang="en-GB" sz="800" dirty="0" smtClean="0">
                <a:latin typeface="Calibri" panose="020F0502020204030204" pitchFamily="34" charset="0"/>
              </a:rPr>
              <a:t>OECD analysis based on EUROSTAT (General </a:t>
            </a:r>
            <a:r>
              <a:rPr lang="en-GB" sz="800" dirty="0">
                <a:latin typeface="Calibri" panose="020F0502020204030204" pitchFamily="34" charset="0"/>
              </a:rPr>
              <a:t>government expenditure by function, Final consumption expenditure on environmental protection services by institutional sector, Final consumption expenditure of households by consumption purpose, Mean consumption expenditure by detailed COICOP level). </a:t>
            </a:r>
          </a:p>
        </p:txBody>
      </p:sp>
    </p:spTree>
    <p:extLst>
      <p:ext uri="{BB962C8B-B14F-4D97-AF65-F5344CB8AC3E}">
        <p14:creationId xmlns:p14="http://schemas.microsoft.com/office/powerpoint/2010/main" val="548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Macroeconomic affordability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2835"/>
          <a:stretch/>
        </p:blipFill>
        <p:spPr bwMode="auto">
          <a:xfrm>
            <a:off x="323528" y="1556792"/>
            <a:ext cx="8516191" cy="460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0" y="6343407"/>
            <a:ext cx="78488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i="1" dirty="0" smtClean="0">
                <a:latin typeface="Calibri" panose="020F0502020204030204" pitchFamily="34" charset="0"/>
              </a:rPr>
              <a:t>Source</a:t>
            </a:r>
            <a:r>
              <a:rPr lang="en-GB" sz="800" dirty="0">
                <a:latin typeface="Calibri" panose="020F0502020204030204" pitchFamily="34" charset="0"/>
              </a:rPr>
              <a:t>: </a:t>
            </a:r>
            <a:r>
              <a:rPr lang="en-US" sz="800" dirty="0">
                <a:latin typeface="Calibri" panose="020F0502020204030204" pitchFamily="34" charset="0"/>
              </a:rPr>
              <a:t>OECD analysis based on EUROSTAT (WSS-related public and household expenditures, GDP, population).</a:t>
            </a:r>
            <a:endParaRPr lang="en-GB" sz="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3165389"/>
            <a:ext cx="6624000" cy="566822"/>
          </a:xfrm>
        </p:spPr>
        <p:txBody>
          <a:bodyPr/>
          <a:lstStyle/>
          <a:p>
            <a:r>
              <a:rPr lang="fr-FR" dirty="0" smtClean="0"/>
              <a:t>PROJECTIONS (2015-2030)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1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Current levels of </a:t>
            </a:r>
            <a:r>
              <a:rPr lang="en-GB" dirty="0" smtClean="0"/>
              <a:t>expenditure: Eurostat </a:t>
            </a:r>
            <a:r>
              <a:rPr lang="en-GB" dirty="0"/>
              <a:t>data, </a:t>
            </a:r>
            <a:r>
              <a:rPr lang="en-GB" dirty="0" smtClean="0"/>
              <a:t>combining a </a:t>
            </a:r>
            <a:r>
              <a:rPr lang="en-GB" dirty="0"/>
              <a:t>range of data </a:t>
            </a:r>
            <a:r>
              <a:rPr lang="en-GB" dirty="0" smtClean="0"/>
              <a:t>sets</a:t>
            </a:r>
          </a:p>
          <a:p>
            <a:pPr lvl="1"/>
            <a:r>
              <a:rPr lang="fr-FR" dirty="0" err="1" smtClean="0"/>
              <a:t>Overestimation</a:t>
            </a:r>
            <a:r>
              <a:rPr lang="fr-FR" dirty="0" smtClean="0"/>
              <a:t> of WS vis-à-vis WW</a:t>
            </a:r>
          </a:p>
          <a:p>
            <a:pPr lvl="1"/>
            <a:r>
              <a:rPr lang="fr-FR" dirty="0" smtClean="0"/>
              <a:t>OECD split </a:t>
            </a:r>
            <a:r>
              <a:rPr lang="fr-FR" dirty="0" err="1" smtClean="0"/>
              <a:t>between</a:t>
            </a:r>
            <a:r>
              <a:rPr lang="fr-FR" dirty="0" smtClean="0"/>
              <a:t> OPEX and CAPEX</a:t>
            </a:r>
          </a:p>
          <a:p>
            <a:pPr lvl="0"/>
            <a:r>
              <a:rPr lang="en-GB" dirty="0" smtClean="0"/>
              <a:t>Business-as-usual scenario</a:t>
            </a:r>
          </a:p>
          <a:p>
            <a:pPr lvl="1"/>
            <a:r>
              <a:rPr lang="en-GB" dirty="0" smtClean="0"/>
              <a:t>Driven </a:t>
            </a:r>
            <a:r>
              <a:rPr lang="en-GB" dirty="0"/>
              <a:t>by </a:t>
            </a:r>
            <a:r>
              <a:rPr lang="en-GB" dirty="0" smtClean="0"/>
              <a:t>urban population growth</a:t>
            </a:r>
          </a:p>
          <a:p>
            <a:r>
              <a:rPr lang="en-GB" dirty="0" smtClean="0"/>
              <a:t>Additional scenarios</a:t>
            </a:r>
            <a:endParaRPr lang="en-GB" dirty="0"/>
          </a:p>
          <a:p>
            <a:pPr lvl="1"/>
            <a:r>
              <a:rPr lang="fr-FR" dirty="0" smtClean="0"/>
              <a:t>For water </a:t>
            </a:r>
            <a:r>
              <a:rPr lang="fr-FR" dirty="0" err="1" smtClean="0"/>
              <a:t>supply</a:t>
            </a:r>
            <a:r>
              <a:rPr lang="fr-FR" dirty="0" smtClean="0"/>
              <a:t>: </a:t>
            </a:r>
            <a:r>
              <a:rPr lang="fr-FR" dirty="0" err="1" smtClean="0"/>
              <a:t>efficiency</a:t>
            </a:r>
            <a:r>
              <a:rPr lang="fr-FR" dirty="0" smtClean="0"/>
              <a:t>, </a:t>
            </a:r>
            <a:r>
              <a:rPr lang="fr-FR" dirty="0" err="1" smtClean="0"/>
              <a:t>access</a:t>
            </a:r>
            <a:endParaRPr lang="en-GB" dirty="0" smtClean="0"/>
          </a:p>
          <a:p>
            <a:pPr lvl="1"/>
            <a:r>
              <a:rPr lang="en-GB" dirty="0" smtClean="0"/>
              <a:t>For sanitation: compliance (convergence </a:t>
            </a:r>
            <a:r>
              <a:rPr lang="en-GB" dirty="0"/>
              <a:t>with compliant </a:t>
            </a:r>
            <a:r>
              <a:rPr lang="en-GB" dirty="0" smtClean="0"/>
              <a:t>countries)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>
                <a:solidFill>
                  <a:prstClr val="white"/>
                </a:solidFill>
              </a:rPr>
              <a:pPr/>
              <a:t>8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note on </a:t>
            </a:r>
            <a:r>
              <a:rPr lang="fr-FR" dirty="0" err="1" smtClean="0"/>
              <a:t>method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3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FA28-FF17-4305-B45D-4A8E68D5C91B}" type="slidenum">
              <a:rPr lang="en-GB" smtClean="0"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Drivers of </a:t>
            </a:r>
            <a:r>
              <a:rPr lang="fr-FR" dirty="0" err="1"/>
              <a:t>investment</a:t>
            </a:r>
            <a:r>
              <a:rPr lang="fr-FR" dirty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Asset</a:t>
            </a:r>
            <a:r>
              <a:rPr lang="fr-FR" dirty="0" smtClean="0"/>
              <a:t> </a:t>
            </a:r>
            <a:r>
              <a:rPr lang="fr-FR" dirty="0" err="1" smtClean="0"/>
              <a:t>renewal</a:t>
            </a:r>
            <a:r>
              <a:rPr lang="fr-FR" dirty="0" smtClean="0"/>
              <a:t> rate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554" y="4149080"/>
            <a:ext cx="5346594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550" y="5003884"/>
            <a:ext cx="317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For </a:t>
            </a:r>
            <a:r>
              <a:rPr lang="fr-FR" dirty="0" err="1" smtClean="0"/>
              <a:t>wastewater</a:t>
            </a:r>
            <a:endParaRPr lang="fr-F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59832" y="6546112"/>
            <a:ext cx="3189931" cy="2154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spcAft>
                <a:spcPts val="300"/>
              </a:spcAft>
              <a:defRPr sz="800" i="1">
                <a:latin typeface="Calibri" panose="020F0502020204030204" pitchFamily="34" charset="0"/>
              </a:defRPr>
            </a:lvl1pPr>
          </a:lstStyle>
          <a:p>
            <a:r>
              <a:rPr lang="fr-FR" dirty="0"/>
              <a:t>Source</a:t>
            </a:r>
            <a:r>
              <a:rPr lang="fr-FR" i="0" dirty="0"/>
              <a:t>: </a:t>
            </a:r>
            <a:r>
              <a:rPr lang="fr-FR" i="0" dirty="0" err="1"/>
              <a:t>EurEau</a:t>
            </a:r>
            <a:r>
              <a:rPr lang="fr-FR" i="0" dirty="0"/>
              <a:t> (2017). Data </a:t>
            </a:r>
            <a:r>
              <a:rPr lang="fr-FR" i="0" dirty="0" err="1"/>
              <a:t>from</a:t>
            </a:r>
            <a:r>
              <a:rPr lang="fr-FR" i="0" dirty="0"/>
              <a:t> 2012-2015, </a:t>
            </a:r>
            <a:r>
              <a:rPr lang="fr-FR" i="0" dirty="0" err="1"/>
              <a:t>depending</a:t>
            </a:r>
            <a:r>
              <a:rPr lang="fr-FR" i="0" dirty="0"/>
              <a:t> on countries</a:t>
            </a:r>
            <a:endParaRPr lang="en-GB" i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710220"/>
            <a:ext cx="5427226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7504" y="2420888"/>
            <a:ext cx="317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For water </a:t>
            </a:r>
            <a:r>
              <a:rPr lang="fr-FR" dirty="0" err="1" smtClean="0"/>
              <a:t>supply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437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3366</TotalTime>
  <Words>736</Words>
  <Application>Microsoft Office PowerPoint</Application>
  <PresentationFormat>On-screen Show (4:3)</PresentationFormat>
  <Paragraphs>101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Georgia</vt:lpstr>
      <vt:lpstr>Helvetica 65 Medium</vt:lpstr>
      <vt:lpstr>Times New Roman</vt:lpstr>
      <vt:lpstr>OECD_English_white</vt:lpstr>
      <vt:lpstr>Assessing member states’ investment needs and financing capacities for water supply &amp; sanitation</vt:lpstr>
      <vt:lpstr>Scope</vt:lpstr>
      <vt:lpstr>Baseline (2011-2015)</vt:lpstr>
      <vt:lpstr>Total annual expenditures for water supply and sanitation per member state</vt:lpstr>
      <vt:lpstr>Per capita annual expenditures for water supply and sanitation per member state</vt:lpstr>
      <vt:lpstr>Macroeconomic affordability</vt:lpstr>
      <vt:lpstr>PROJECTIONS (2015-2030)</vt:lpstr>
      <vt:lpstr>A note on method</vt:lpstr>
      <vt:lpstr>Drivers of investment needs Asset renewal rate</vt:lpstr>
      <vt:lpstr>Per capita cumulative additional expenditures by 2030: BAU + Compliance + efficiency</vt:lpstr>
      <vt:lpstr>FINANCING OPTIONS</vt:lpstr>
      <vt:lpstr>Sources of finance for water supply and sanitation services per member state</vt:lpstr>
      <vt:lpstr>Share of EU transfers in estimated total expenditures for WSS per country</vt:lpstr>
      <vt:lpstr>Share of WSS expenditures in households’ disposable income </vt:lpstr>
      <vt:lpstr>Options to bridge the gap This is not all about more money</vt:lpstr>
      <vt:lpstr>Revised projections on investment needs to comply with UWWTD (2015-2030)</vt:lpstr>
      <vt:lpstr>Per capita cumulative total expenditures by 2030 for compliance with UWWTD</vt:lpstr>
      <vt:lpstr>Per capita cumulative additional investment by 2030 to comply with UWWTD</vt:lpstr>
      <vt:lpstr>Per capita cumulative reinvestment costs by 2030 for compliance with UWWTD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Leflaive</dc:creator>
  <cp:lastModifiedBy>LEFLAIVE Xavier, ENV/CBW</cp:lastModifiedBy>
  <cp:revision>319</cp:revision>
  <cp:lastPrinted>2019-05-14T18:04:03Z</cp:lastPrinted>
  <dcterms:created xsi:type="dcterms:W3CDTF">2018-01-18T17:51:07Z</dcterms:created>
  <dcterms:modified xsi:type="dcterms:W3CDTF">2019-05-20T21:45:55Z</dcterms:modified>
</cp:coreProperties>
</file>